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</p:sldMasterIdLst>
  <p:notesMasterIdLst>
    <p:notesMasterId r:id="rId17"/>
  </p:notesMasterIdLst>
  <p:sldIdLst>
    <p:sldId id="2147478689" r:id="rId5"/>
    <p:sldId id="265" r:id="rId6"/>
    <p:sldId id="2147478709" r:id="rId7"/>
    <p:sldId id="2147478702" r:id="rId8"/>
    <p:sldId id="2147478703" r:id="rId9"/>
    <p:sldId id="2147478704" r:id="rId10"/>
    <p:sldId id="269" r:id="rId11"/>
    <p:sldId id="2147478705" r:id="rId12"/>
    <p:sldId id="2147478706" r:id="rId13"/>
    <p:sldId id="2147478707" r:id="rId14"/>
    <p:sldId id="2147478708" r:id="rId15"/>
    <p:sldId id="214747869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316"/>
    <a:srgbClr val="0000FF"/>
    <a:srgbClr val="D9DADB"/>
    <a:srgbClr val="FAAB16"/>
    <a:srgbClr val="FFC000"/>
    <a:srgbClr val="7BA5C9"/>
    <a:srgbClr val="6AAC88"/>
    <a:srgbClr val="FF3300"/>
    <a:srgbClr val="E2F5E5"/>
    <a:srgbClr val="FFC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6445" autoAdjust="0"/>
  </p:normalViewPr>
  <p:slideViewPr>
    <p:cSldViewPr snapToGrid="0">
      <p:cViewPr varScale="1">
        <p:scale>
          <a:sx n="109" d="100"/>
          <a:sy n="109" d="100"/>
        </p:scale>
        <p:origin x="420" y="84"/>
      </p:cViewPr>
      <p:guideLst>
        <p:guide orient="horz" pos="227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40306-BF61-4283-AF5E-678F417AF17C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AAAB6-BCD2-47E6-9ACF-11D7D19DE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36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088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B351-CE52-0D6F-B88D-7282A8F1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60D5B6-F09F-25FD-335B-4D74B3212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861EF9D-72FF-BF49-D809-61B588B72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484650-BF82-3A72-E63A-70F8B85BD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89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B351-CE52-0D6F-B88D-7282A8F1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60D5B6-F09F-25FD-335B-4D74B3212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861EF9D-72FF-BF49-D809-61B588B72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484650-BF82-3A72-E63A-70F8B85BD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3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169D-5FF1-1C89-C542-942A21424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553C865-8C6D-8182-2264-2C643F5E7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783B332-850E-E879-AA93-F319B97A3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0C8D1A-F420-FFA5-9927-F5B4B5EB84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06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CC15-085F-7594-96E2-20F6F1F3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59C258D-FA71-9AAC-7728-98590957D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A81A45-EC7E-1257-F94F-5AD1EF23D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0E203D-BB46-E0E3-92EF-E1587601C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271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5F6BE-2B9D-18B6-292C-D1AA87D3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5D797B9-552F-2074-9D10-999F5012D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BCAFB07-9DC5-0153-E35D-60CF1DB89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D8B3EB-BC46-39D1-1E9A-1B08D6800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57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1AA9-36A0-5DC8-F991-13957F18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6163286-8EFD-B311-3DA4-6CD17CD29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D671188-59A1-3CEB-D76E-E407156DD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9E96B6-A784-1A1F-78EA-65994661A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72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7B1B-6F3E-D92D-1651-B42C01450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19D9A50-67FE-481E-7928-ED95C6BD1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B160AB-F9E7-C239-8250-4B13CAA61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5FA434-F082-40B6-A528-359E57DD1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52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00112-1B56-0C68-33F1-555FE673F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6F4CBA0-BF43-F1CB-636C-1F15CC564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CDDF809-B273-7D19-358E-7B2EE0C3D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169188-5599-F0C8-E860-D38476C2BE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81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0459E-4A4B-712B-DA46-C5A8891A3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FBF59BE-8D57-CACF-F990-88E699D98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BBB3A83-1E80-50C0-D488-6DC8FA1A4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AD05AE-743F-F60F-8FF2-177185D08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40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rgbClr val="0050AA"/>
              </a:solidFill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545" y="213645"/>
            <a:ext cx="1431777" cy="530096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0073FBD5-4717-676E-1DFB-5BA0361FAF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ABDA930A-ACEB-7926-A675-2270688CC8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5" name="図 33">
            <a:extLst>
              <a:ext uri="{FF2B5EF4-FFF2-40B4-BE49-F238E27FC236}">
                <a16:creationId xmlns:a16="http://schemas.microsoft.com/office/drawing/2014/main" id="{F5886EA0-047A-6561-9C1B-E36DAF5AC7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64239FD-16F1-7D99-9E75-79151BEC11A6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8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438085" y="1200000"/>
            <a:ext cx="5376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19" name="テキスト プレースホルダー 2"/>
          <p:cNvSpPr>
            <a:spLocks noGrp="1"/>
          </p:cNvSpPr>
          <p:nvPr userDrawn="1">
            <p:ph type="body" idx="13" hasCustomPrompt="1"/>
          </p:nvPr>
        </p:nvSpPr>
        <p:spPr>
          <a:xfrm>
            <a:off x="6382771" y="1200000"/>
            <a:ext cx="5376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438085" y="1200000"/>
            <a:ext cx="537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7F8E897-04FC-D046-4DC6-4774D69003C8}"/>
              </a:ext>
            </a:extLst>
          </p:cNvPr>
          <p:cNvCxnSpPr>
            <a:cxnSpLocks/>
          </p:cNvCxnSpPr>
          <p:nvPr userDrawn="1"/>
        </p:nvCxnSpPr>
        <p:spPr>
          <a:xfrm>
            <a:off x="6382771" y="1200000"/>
            <a:ext cx="537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4">
            <a:extLst>
              <a:ext uri="{FF2B5EF4-FFF2-40B4-BE49-F238E27FC236}">
                <a16:creationId xmlns:a16="http://schemas.microsoft.com/office/drawing/2014/main" id="{61D6D7D3-E558-DFD1-EC70-6A5A3CAD067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8085" y="1901127"/>
            <a:ext cx="5376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defRPr>
                <a:latin typeface="+mj-lt"/>
              </a:defRPr>
            </a:lvl4pPr>
            <a:lvl5pPr>
              <a:defRPr sz="1867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CE16C85F-129B-3CF4-29C2-A7C2EB1C19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2771" y="1901127"/>
            <a:ext cx="5376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defRPr>
                <a:latin typeface="+mj-lt"/>
              </a:defRPr>
            </a:lvl4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41129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Contents - 4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966085" y="2306311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966085" y="2306311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4">
            <a:extLst>
              <a:ext uri="{FF2B5EF4-FFF2-40B4-BE49-F238E27FC236}">
                <a16:creationId xmlns:a16="http://schemas.microsoft.com/office/drawing/2014/main" id="{61D6D7D3-E558-DFD1-EC70-6A5A3CAD067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8085" y="2808403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CE16C85F-129B-3CF4-29C2-A7C2EB1C19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2771" y="2808403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0BA95641-0C7C-98E0-719E-4EB3AF21D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008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3pPr>
              <a:defRPr>
                <a:latin typeface="+mj-lt"/>
              </a:defRPr>
            </a:lvl3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2E08F04A-B9B9-1F99-DDE5-127C14D875B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910771" y="2306311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93C4D6B-FE48-83D3-97AF-495AD95B8CED}"/>
              </a:ext>
            </a:extLst>
          </p:cNvPr>
          <p:cNvCxnSpPr>
            <a:cxnSpLocks/>
          </p:cNvCxnSpPr>
          <p:nvPr userDrawn="1"/>
        </p:nvCxnSpPr>
        <p:spPr>
          <a:xfrm>
            <a:off x="6910771" y="2306311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9F4BBC0-5B95-D356-AB0F-B06FB43578E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6085" y="4406085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54D62B8-446F-CA6E-B466-2D45A810CF3A}"/>
              </a:ext>
            </a:extLst>
          </p:cNvPr>
          <p:cNvCxnSpPr>
            <a:cxnSpLocks/>
          </p:cNvCxnSpPr>
          <p:nvPr userDrawn="1"/>
        </p:nvCxnSpPr>
        <p:spPr>
          <a:xfrm>
            <a:off x="966085" y="4406085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4">
            <a:extLst>
              <a:ext uri="{FF2B5EF4-FFF2-40B4-BE49-F238E27FC236}">
                <a16:creationId xmlns:a16="http://schemas.microsoft.com/office/drawing/2014/main" id="{9D82CFC6-B728-3B54-D69B-E1F000DD7A9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8085" y="4908177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28594" indent="-228594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6" name="コンテンツ プレースホルダー 4">
            <a:extLst>
              <a:ext uri="{FF2B5EF4-FFF2-40B4-BE49-F238E27FC236}">
                <a16:creationId xmlns:a16="http://schemas.microsoft.com/office/drawing/2014/main" id="{86FECD19-E707-7CB1-684D-F6BCBBAF044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82771" y="4908177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B41CCB36-9C8A-5132-B762-8B0E133C8E3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910771" y="4406085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3005390-8781-4020-F93C-03B77F175DD9}"/>
              </a:ext>
            </a:extLst>
          </p:cNvPr>
          <p:cNvCxnSpPr>
            <a:cxnSpLocks/>
          </p:cNvCxnSpPr>
          <p:nvPr userDrawn="1"/>
        </p:nvCxnSpPr>
        <p:spPr>
          <a:xfrm>
            <a:off x="6910771" y="4406085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D70758E-3D72-05F2-498F-D317379A3003}"/>
              </a:ext>
            </a:extLst>
          </p:cNvPr>
          <p:cNvSpPr/>
          <p:nvPr userDrawn="1"/>
        </p:nvSpPr>
        <p:spPr>
          <a:xfrm>
            <a:off x="438085" y="2306311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1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4537DCA-FEA6-C4BA-89EC-0235A99A00C8}"/>
              </a:ext>
            </a:extLst>
          </p:cNvPr>
          <p:cNvSpPr/>
          <p:nvPr userDrawn="1"/>
        </p:nvSpPr>
        <p:spPr>
          <a:xfrm>
            <a:off x="6382771" y="2306311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2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BBE48C7-0024-CCED-686F-C5D2AA31AB84}"/>
              </a:ext>
            </a:extLst>
          </p:cNvPr>
          <p:cNvSpPr/>
          <p:nvPr userDrawn="1"/>
        </p:nvSpPr>
        <p:spPr>
          <a:xfrm>
            <a:off x="438085" y="4406085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3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E3B25C6-AE85-5587-E535-156C14857684}"/>
              </a:ext>
            </a:extLst>
          </p:cNvPr>
          <p:cNvSpPr/>
          <p:nvPr userDrawn="1"/>
        </p:nvSpPr>
        <p:spPr>
          <a:xfrm>
            <a:off x="6382771" y="4406085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4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2350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main_sub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BA5409BE-79F6-2A79-9D65-A1140A571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00072" y="1199999"/>
            <a:ext cx="3360000" cy="5040000"/>
          </a:xfr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867"/>
            </a:lvl1pPr>
            <a:lvl5pPr>
              <a:lnSpc>
                <a:spcPct val="120000"/>
              </a:lnSpc>
              <a:defRPr lang="ja-JP" altLang="en-US" sz="1867" dirty="0" smtClean="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438085" y="1200001"/>
            <a:ext cx="7680000" cy="64308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438085" y="1200000"/>
            <a:ext cx="768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52A828F1-FABE-0A0F-7337-315038CB550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400072" y="1200001"/>
            <a:ext cx="3360000" cy="64308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DCF3DDB2-F45E-EFBB-81D4-9C36D2DA9C1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8085" y="1901127"/>
            <a:ext cx="7680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lnSpc>
                <a:spcPct val="120000"/>
              </a:lnSpc>
              <a:defRPr>
                <a:latin typeface="+mj-lt"/>
              </a:defRPr>
            </a:lvl4pPr>
            <a:lvl5pPr>
              <a:defRPr sz="1867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51832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</p:spTree>
    <p:extLst>
      <p:ext uri="{BB962C8B-B14F-4D97-AF65-F5344CB8AC3E}">
        <p14:creationId xmlns:p14="http://schemas.microsoft.com/office/powerpoint/2010/main" val="126489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45" y="248411"/>
            <a:ext cx="3956303" cy="1860877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2179429" y="4594264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2179429" y="4930228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181158" y="5278301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550185" y="3631645"/>
            <a:ext cx="6400616" cy="709388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181158" y="5622043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7" y="3152351"/>
            <a:ext cx="1692573" cy="247835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6" y="4600148"/>
            <a:ext cx="1364284" cy="1137512"/>
          </a:xfrm>
          <a:prstGeom prst="rect">
            <a:avLst/>
          </a:prstGeom>
        </p:spPr>
      </p:pic>
      <p:pic>
        <p:nvPicPr>
          <p:cNvPr id="24" name="図 23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5" y="6173740"/>
            <a:ext cx="1901952" cy="22555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25911F-C84C-8B64-24E2-559C6CEC1588}"/>
              </a:ext>
            </a:extLst>
          </p:cNvPr>
          <p:cNvSpPr/>
          <p:nvPr userDrawn="1"/>
        </p:nvSpPr>
        <p:spPr>
          <a:xfrm>
            <a:off x="7056107" y="5925277"/>
            <a:ext cx="5135893" cy="932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39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4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 userDrawn="1"/>
        </p:nvSpPr>
        <p:spPr>
          <a:xfrm>
            <a:off x="526620" y="3021298"/>
            <a:ext cx="1571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i="0" baseline="0">
                <a:solidFill>
                  <a:srgbClr val="404040"/>
                </a:solidFill>
                <a:latin typeface="+mj-lt"/>
                <a:ea typeface="Meiryo" charset="-128"/>
                <a:cs typeface="Meiryo" charset="-128"/>
              </a:rPr>
              <a:t>END</a:t>
            </a:r>
            <a:endParaRPr kumimoji="1" lang="ja-JP" altLang="en-US" sz="4800" b="1" i="0" baseline="0">
              <a:solidFill>
                <a:srgbClr val="404040"/>
              </a:solidFill>
              <a:latin typeface="+mj-lt"/>
              <a:ea typeface="Meiryo" charset="-128"/>
              <a:cs typeface="Meiryo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45" y="242799"/>
            <a:ext cx="3956303" cy="186087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8FA48CD-EBB3-3521-3EE9-A47C162C3845}"/>
              </a:ext>
            </a:extLst>
          </p:cNvPr>
          <p:cNvSpPr/>
          <p:nvPr userDrawn="1"/>
        </p:nvSpPr>
        <p:spPr>
          <a:xfrm>
            <a:off x="7056107" y="5925277"/>
            <a:ext cx="5135893" cy="932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9839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_Highly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596" y="566385"/>
            <a:ext cx="10972800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6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6" y="4920231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609600" y="2583569"/>
            <a:ext cx="10972800" cy="9601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10014862" y="2583569"/>
            <a:ext cx="1567543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592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- white_2_Highly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F6C23C0-DBEB-2E74-DE0C-7E0B473BBE3A}"/>
              </a:ext>
            </a:extLst>
          </p:cNvPr>
          <p:cNvSpPr/>
          <p:nvPr userDrawn="1"/>
        </p:nvSpPr>
        <p:spPr>
          <a:xfrm>
            <a:off x="225581" y="170117"/>
            <a:ext cx="11741539" cy="748311"/>
          </a:xfrm>
          <a:prstGeom prst="rect">
            <a:avLst/>
          </a:prstGeom>
          <a:solidFill>
            <a:srgbClr val="001F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>
              <a:solidFill>
                <a:schemeClr val="bg1"/>
              </a:solidFill>
            </a:endParaRPr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6" y="4920231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102BA9-93AD-5CE6-39F6-E49DCBFDC06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377713" y="6099527"/>
            <a:ext cx="4777270" cy="52322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kumimoji="1" sz="3200" b="1" i="0" kern="120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sz="2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Your </a:t>
            </a:r>
            <a:r>
              <a:rPr lang="en-US" altLang="ja-JP" sz="28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Dreams,Our</a:t>
            </a:r>
            <a:r>
              <a:rPr lang="en-US" altLang="ja-JP" sz="2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Challenge</a:t>
            </a:r>
            <a:endParaRPr lang="en-US" sz="28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F5920-8F02-7E11-8630-7A081A7093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pic>
        <p:nvPicPr>
          <p:cNvPr id="5" name="図 16">
            <a:extLst>
              <a:ext uri="{FF2B5EF4-FFF2-40B4-BE49-F238E27FC236}">
                <a16:creationId xmlns:a16="http://schemas.microsoft.com/office/drawing/2014/main" id="{EB723418-F2A9-B3C1-16D3-54BEBD129E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71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0436" y="5310264"/>
            <a:ext cx="3150411" cy="1482547"/>
          </a:xfrm>
          <a:prstGeom prst="rect">
            <a:avLst/>
          </a:prstGeom>
        </p:spPr>
      </p:pic>
      <p:sp>
        <p:nvSpPr>
          <p:cNvPr id="5" name="フリーフォーム 4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47" y="1653117"/>
            <a:ext cx="1339900" cy="4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6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4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66705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 36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rgbClr val="0050AA"/>
              </a:solidFill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sp>
        <p:nvSpPr>
          <p:cNvPr id="13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560693" y="6187827"/>
            <a:ext cx="2844800" cy="364067"/>
          </a:xfrm>
          <a:prstGeom prst="rect">
            <a:avLst/>
          </a:prstGeom>
        </p:spPr>
        <p:txBody>
          <a:bodyPr/>
          <a:lstStyle>
            <a:lvl1pPr>
              <a:defRPr sz="1867" b="1" i="0" spc="0" smtClean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 sz="1667"/>
              <a:t>年</a:t>
            </a:r>
            <a:r>
              <a:rPr lang="en-US" altLang="ja-JP"/>
              <a:t>XX</a:t>
            </a:r>
            <a:r>
              <a:rPr lang="ja-JP" altLang="en-US" sz="1667"/>
              <a:t>月</a:t>
            </a:r>
            <a:r>
              <a:rPr lang="en-US" altLang="ja-JP"/>
              <a:t>XX</a:t>
            </a:r>
            <a:r>
              <a:rPr lang="ja-JP" altLang="en-US" sz="1667"/>
              <a:t>日</a:t>
            </a: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052" y="1647248"/>
            <a:ext cx="1489131" cy="1489131"/>
          </a:xfrm>
          <a:prstGeom prst="rect">
            <a:avLst/>
          </a:prstGeom>
        </p:spPr>
      </p:pic>
      <p:pic>
        <p:nvPicPr>
          <p:cNvPr id="4" name="図 33">
            <a:extLst>
              <a:ext uri="{FF2B5EF4-FFF2-40B4-BE49-F238E27FC236}">
                <a16:creationId xmlns:a16="http://schemas.microsoft.com/office/drawing/2014/main" id="{16DC1628-22B6-3971-B499-6387920EF7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D5725B-931E-E0E4-B6E4-F3AF1E8ADE7D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593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508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62576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8000" y="220320"/>
            <a:ext cx="10285467" cy="679203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200000"/>
            <a:ext cx="5376000" cy="50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4000" y="1200000"/>
            <a:ext cx="5376000" cy="50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953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34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ヘッダータイトル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485" y="6542489"/>
            <a:ext cx="11845364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5484" y="1020930"/>
            <a:ext cx="11845363" cy="5464047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AE8C55-606E-4571-C007-4D2443B164F5}"/>
              </a:ext>
            </a:extLst>
          </p:cNvPr>
          <p:cNvSpPr txBox="1"/>
          <p:nvPr userDrawn="1"/>
        </p:nvSpPr>
        <p:spPr>
          <a:xfrm>
            <a:off x="10139257" y="6600000"/>
            <a:ext cx="1017089" cy="192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0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10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642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_CompanyNam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 36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sp>
        <p:nvSpPr>
          <p:cNvPr id="13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560693" y="6187827"/>
            <a:ext cx="2844800" cy="364067"/>
          </a:xfrm>
          <a:prstGeom prst="rect">
            <a:avLst/>
          </a:prstGeom>
        </p:spPr>
        <p:txBody>
          <a:bodyPr/>
          <a:lstStyle>
            <a:lvl1pPr>
              <a:defRPr sz="1867" b="1" i="0" smtClean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 sz="1667" spc="400"/>
              <a:t>年</a:t>
            </a:r>
            <a:r>
              <a:rPr lang="en-US" altLang="ja-JP"/>
              <a:t>XX</a:t>
            </a:r>
            <a:r>
              <a:rPr lang="ja-JP" altLang="en-US" sz="1667" spc="400"/>
              <a:t>月</a:t>
            </a:r>
            <a:r>
              <a:rPr lang="en-US" altLang="ja-JP"/>
              <a:t>XX</a:t>
            </a:r>
            <a:r>
              <a:rPr lang="ja-JP" altLang="en-US" sz="1667" spc="400"/>
              <a:t>日</a:t>
            </a:r>
            <a:endParaRPr kumimoji="1" lang="ja-JP" altLang="en-US" sz="1667" b="1" i="0" kern="1200" spc="400">
              <a:solidFill>
                <a:srgbClr val="404040"/>
              </a:solidFill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052" y="1647248"/>
            <a:ext cx="1489131" cy="1489131"/>
          </a:xfrm>
          <a:prstGeom prst="rect">
            <a:avLst/>
          </a:prstGeom>
        </p:spPr>
      </p:pic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782B4915-6B64-29D8-ACDD-220B429606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11" y="4703955"/>
            <a:ext cx="8854703" cy="384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defRPr sz="2267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/>
              <a:t>社名</a:t>
            </a:r>
          </a:p>
        </p:txBody>
      </p:sp>
      <p:pic>
        <p:nvPicPr>
          <p:cNvPr id="4" name="図 33">
            <a:extLst>
              <a:ext uri="{FF2B5EF4-FFF2-40B4-BE49-F238E27FC236}">
                <a16:creationId xmlns:a16="http://schemas.microsoft.com/office/drawing/2014/main" id="{9D28BBD1-31A8-48B9-4596-CE71690633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0EC859-EC02-1531-04A2-5519C438B863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90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97ADB2F-7B38-B1E1-A599-34F8339D4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5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601" y="1152000"/>
            <a:ext cx="8800713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5" y="4920230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0F8FB6F-1AEE-4168-8AA8-B145F5A1C3A4}"/>
              </a:ext>
            </a:extLst>
          </p:cNvPr>
          <p:cNvSpPr/>
          <p:nvPr/>
        </p:nvSpPr>
        <p:spPr>
          <a:xfrm>
            <a:off x="609600" y="3308183"/>
            <a:ext cx="7056000" cy="960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CDBBE57-94E0-4C0D-B286-47E3267ED24E}"/>
              </a:ext>
            </a:extLst>
          </p:cNvPr>
          <p:cNvSpPr/>
          <p:nvPr/>
        </p:nvSpPr>
        <p:spPr>
          <a:xfrm>
            <a:off x="6652841" y="3308183"/>
            <a:ext cx="1008000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600" y="1152000"/>
            <a:ext cx="10972800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5" y="4920230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609600" y="3308183"/>
            <a:ext cx="10972800" cy="9601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10014858" y="3308183"/>
            <a:ext cx="1567543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18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5088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68560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4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9004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861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55B711D5-8091-20EE-8FD6-41169C09BA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200000"/>
            <a:ext cx="5376000" cy="50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F556EBCC-EC7F-7605-44B1-3A6AB1E5D2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4000" y="1200000"/>
            <a:ext cx="5376000" cy="50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858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60868" y="237068"/>
            <a:ext cx="11520000" cy="679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Master title</a:t>
            </a:r>
            <a:r>
              <a:rPr kumimoji="1" lang="ja-JP" altLang="en-US"/>
              <a:t>の書式設定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452F72-6F99-2063-2704-1FF0A5779777}"/>
              </a:ext>
            </a:extLst>
          </p:cNvPr>
          <p:cNvSpPr txBox="1"/>
          <p:nvPr userDrawn="1"/>
        </p:nvSpPr>
        <p:spPr>
          <a:xfrm>
            <a:off x="11679834" y="6569199"/>
            <a:ext cx="534090" cy="310685"/>
          </a:xfrm>
          <a:prstGeom prst="rect">
            <a:avLst/>
          </a:prstGeom>
          <a:noFill/>
        </p:spPr>
        <p:txBody>
          <a:bodyPr wrap="none" lIns="120000" tIns="62400" rIns="120000" bIns="62400" rtlCol="0" anchor="ctr">
            <a:spAutoFit/>
          </a:bodyPr>
          <a:lstStyle/>
          <a:p>
            <a:pPr algn="r"/>
            <a:fld id="{E6CCD1F1-ACA8-4022-AD13-BC347897C9F3}" type="slidenum">
              <a:rPr kumimoji="1" lang="ja-JP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D86CE8-8BCC-A32F-ABF1-047A7CB77A22}"/>
              </a:ext>
            </a:extLst>
          </p:cNvPr>
          <p:cNvSpPr txBox="1"/>
          <p:nvPr userDrawn="1"/>
        </p:nvSpPr>
        <p:spPr>
          <a:xfrm>
            <a:off x="9894782" y="6606841"/>
            <a:ext cx="1904658" cy="269584"/>
          </a:xfrm>
          <a:prstGeom prst="rect">
            <a:avLst/>
          </a:prstGeom>
          <a:noFill/>
        </p:spPr>
        <p:txBody>
          <a:bodyPr wrap="none" lIns="120000" tIns="62400" rIns="120000" bIns="62400" rtlCol="0" anchor="ctr">
            <a:spAutoFit/>
          </a:bodyPr>
          <a:lstStyle/>
          <a:p>
            <a:pPr algn="r" defTabSz="457189"/>
            <a:r>
              <a:rPr kumimoji="0" lang="en-US" altLang="zh-TW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AGC Display Glass Taiwan Inc.</a:t>
            </a:r>
            <a:endParaRPr kumimoji="0" lang="zh-TW" altLang="en-US" sz="933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1FF0D60C-E6CB-98EE-E6FE-63E1CC3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840" y="1089024"/>
            <a:ext cx="11846400" cy="54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ADDDE9C-E122-0EA3-1DB4-76F8582853EF}"/>
              </a:ext>
            </a:extLst>
          </p:cNvPr>
          <p:cNvGrpSpPr/>
          <p:nvPr userDrawn="1"/>
        </p:nvGrpSpPr>
        <p:grpSpPr>
          <a:xfrm>
            <a:off x="176842" y="6522748"/>
            <a:ext cx="2790476" cy="332827"/>
            <a:chOff x="207659" y="6360799"/>
            <a:chExt cx="4109149" cy="4901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FE4A7F2-EC94-A695-C096-B1A6CB806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7804" t="3868" r="5953" b="30229"/>
            <a:stretch/>
          </p:blipFill>
          <p:spPr>
            <a:xfrm>
              <a:off x="207659" y="6360799"/>
              <a:ext cx="1340793" cy="47297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9A23CDB-BC26-9C6F-1410-FA5FAA6EA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b="28353"/>
            <a:stretch/>
          </p:blipFill>
          <p:spPr>
            <a:xfrm>
              <a:off x="1454545" y="6406632"/>
              <a:ext cx="2862263" cy="444275"/>
            </a:xfrm>
            <a:prstGeom prst="rect">
              <a:avLst/>
            </a:prstGeom>
          </p:spPr>
        </p:pic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2616233-F574-CB76-3308-CA2362270DE2}"/>
              </a:ext>
            </a:extLst>
          </p:cNvPr>
          <p:cNvSpPr txBox="1"/>
          <p:nvPr userDrawn="1"/>
        </p:nvSpPr>
        <p:spPr>
          <a:xfrm>
            <a:off x="5574865" y="6622772"/>
            <a:ext cx="104227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Confidential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6DE9AF1-E1BD-0128-3B75-E4575E66EBB3}"/>
              </a:ext>
            </a:extLst>
          </p:cNvPr>
          <p:cNvCxnSpPr>
            <a:cxnSpLocks/>
          </p:cNvCxnSpPr>
          <p:nvPr userDrawn="1"/>
        </p:nvCxnSpPr>
        <p:spPr>
          <a:xfrm>
            <a:off x="176840" y="6548487"/>
            <a:ext cx="11816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5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8" r:id="rId2"/>
    <p:sldLayoutId id="2147483689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15" r:id="rId17"/>
    <p:sldLayoutId id="2147483705" r:id="rId18"/>
    <p:sldLayoutId id="2147483706" r:id="rId19"/>
    <p:sldLayoutId id="2147483711" r:id="rId20"/>
    <p:sldLayoutId id="2147483712" r:id="rId21"/>
    <p:sldLayoutId id="2147483713" r:id="rId22"/>
    <p:sldLayoutId id="2147483716" r:id="rId23"/>
  </p:sldLayoutIdLst>
  <p:hf hdr="0"/>
  <p:txStyles>
    <p:titleStyle>
      <a:lvl1pPr algn="l" defTabSz="609585" rtl="0" eaLnBrk="1" latinLnBrk="0" hangingPunct="1">
        <a:spcBef>
          <a:spcPct val="0"/>
        </a:spcBef>
        <a:buNone/>
        <a:defRPr kumimoji="1" sz="3200" b="1" i="0" kern="1200" baseline="0">
          <a:solidFill>
            <a:schemeClr val="bg1"/>
          </a:solidFill>
          <a:latin typeface="+mj-lt"/>
          <a:ea typeface="Meiryo" charset="-128"/>
          <a:cs typeface="Meiryo" charset="-128"/>
        </a:defRPr>
      </a:lvl1pPr>
    </p:titleStyle>
    <p:bodyStyle>
      <a:lvl1pPr marL="335992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sz="2667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815980" indent="-335992" algn="l" defTabSz="609585" rtl="0" eaLnBrk="1" latinLnBrk="0" hangingPunct="1">
        <a:spcBef>
          <a:spcPts val="60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24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2pPr>
      <a:lvl3pPr marL="1295968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2133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3pPr>
      <a:lvl4pPr marL="1775956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867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4pPr>
      <a:lvl5pPr marL="2063948" indent="-191995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6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20" userDrawn="1">
          <p15:clr>
            <a:srgbClr val="F26B43"/>
          </p15:clr>
        </p15:guide>
        <p15:guide id="2" pos="2547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5133" userDrawn="1">
          <p15:clr>
            <a:srgbClr val="F26B43"/>
          </p15:clr>
        </p15:guide>
        <p15:guide id="5" orient="horz" pos="2958">
          <p15:clr>
            <a:srgbClr val="F26B43"/>
          </p15:clr>
        </p15:guide>
        <p15:guide id="6" pos="7491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70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5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126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18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1.png"/><Relationship Id="rId7" Type="http://schemas.openxmlformats.org/officeDocument/2006/relationships/image" Target="../media/image6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EE7BC-B574-AE4C-AAF1-431AC2732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字幕 2">
            <a:extLst>
              <a:ext uri="{FF2B5EF4-FFF2-40B4-BE49-F238E27FC236}">
                <a16:creationId xmlns:a16="http://schemas.microsoft.com/office/drawing/2014/main" id="{D6712AD4-B8E4-0E8E-924E-82CA6EA9F323}"/>
              </a:ext>
            </a:extLst>
          </p:cNvPr>
          <p:cNvSpPr txBox="1">
            <a:spLocks/>
          </p:cNvSpPr>
          <p:nvPr/>
        </p:nvSpPr>
        <p:spPr bwMode="white">
          <a:xfrm>
            <a:off x="1969953" y="1977448"/>
            <a:ext cx="5790368" cy="163378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defPPr>
              <a:defRPr lang="ja-JP"/>
            </a:defPPr>
            <a:lvl1pPr marL="0" indent="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2400" b="0" i="0" kern="120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ctr" defTabSz="457200" rtl="0" eaLnBrk="1" latinLnBrk="0" hangingPunct="1">
              <a:spcBef>
                <a:spcPts val="450"/>
              </a:spcBef>
              <a:buClr>
                <a:srgbClr val="C8003C"/>
              </a:buClr>
              <a:buSzPct val="80000"/>
              <a:buFont typeface="Wingdings" panose="05000000000000000000" pitchFamily="2" charset="2"/>
              <a:buNone/>
              <a:defRPr kumimoji="1" sz="18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9144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Meiryo UI" panose="020B0604030504040204" pitchFamily="50" charset="-128"/>
              <a:buNone/>
              <a:defRPr kumimoji="1" sz="16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3716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14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8288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Arial" panose="020B0604020202020204" pitchFamily="34" charset="0"/>
              <a:buNone/>
              <a:defRPr kumimoji="1" sz="12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zh-TW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窯薄板</a:t>
            </a:r>
            <a:r>
              <a:rPr lang="ja-JP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積層割れ率</a:t>
            </a:r>
            <a:endParaRPr lang="en-US" altLang="ja-JP" sz="48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      </a:t>
            </a:r>
            <a:r>
              <a:rPr lang="en-US" altLang="ja-JP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運輸割れ改善</a:t>
            </a:r>
            <a:r>
              <a:rPr lang="en-US" altLang="ja-JP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 sz="48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0FCBDFB-7860-DCDC-243C-378E2090E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570" y="4880552"/>
            <a:ext cx="31854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kumimoji="0" lang="zh-TW" altLang="en-US" sz="2600" b="1" dirty="0">
                <a:solidFill>
                  <a:schemeClr val="bg1"/>
                </a:solidFill>
                <a:latin typeface="+mn-ea"/>
                <a:ea typeface="+mn-ea"/>
              </a:rPr>
              <a:t>報告</a:t>
            </a:r>
            <a:r>
              <a:rPr kumimoji="0" lang="ja-JP" altLang="en-US" sz="2600" b="1" dirty="0">
                <a:solidFill>
                  <a:schemeClr val="bg1"/>
                </a:solidFill>
                <a:latin typeface="+mn-ea"/>
                <a:ea typeface="+mn-ea"/>
              </a:rPr>
              <a:t>部門</a:t>
            </a:r>
            <a:r>
              <a:rPr kumimoji="0" lang="zh-TW" altLang="en-US" sz="2600" b="1" dirty="0">
                <a:solidFill>
                  <a:schemeClr val="bg1"/>
                </a:solidFill>
                <a:latin typeface="+mn-ea"/>
                <a:ea typeface="+mn-ea"/>
              </a:rPr>
              <a:t>：製造一部</a:t>
            </a:r>
          </a:p>
        </p:txBody>
      </p:sp>
    </p:spTree>
    <p:extLst>
      <p:ext uri="{BB962C8B-B14F-4D97-AF65-F5344CB8AC3E}">
        <p14:creationId xmlns:p14="http://schemas.microsoft.com/office/powerpoint/2010/main" val="202727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C926B-A060-35B9-7C33-E7D6E302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B3C638-D22D-F5BF-890D-869D2AAC759F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3057247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結論與成效總結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3CA85-124E-9021-D1C8-CB3CA921E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66800"/>
            <a:ext cx="5600700" cy="25527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6171D4E1-B28D-1AED-B483-9F61E0EF6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95400"/>
            <a:ext cx="142875" cy="2667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332DF2A3-A2B9-A152-5D5A-CF8623EAF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790700"/>
            <a:ext cx="76200" cy="762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CF2012CB-7288-E7FE-984D-E1B57173F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400300"/>
            <a:ext cx="76200" cy="76200"/>
          </a:xfrm>
          <a:prstGeom prst="rect">
            <a:avLst/>
          </a:prstGeom>
        </p:spPr>
      </p:pic>
      <p:pic>
        <p:nvPicPr>
          <p:cNvPr id="10" name="Image 6" descr="preencoded.png">
            <a:extLst>
              <a:ext uri="{FF2B5EF4-FFF2-40B4-BE49-F238E27FC236}">
                <a16:creationId xmlns:a16="http://schemas.microsoft.com/office/drawing/2014/main" id="{1C767AD8-EF5B-503F-402D-CA55A6540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009900"/>
            <a:ext cx="76200" cy="76200"/>
          </a:xfrm>
          <a:prstGeom prst="rect">
            <a:avLst/>
          </a:prstGeom>
        </p:spPr>
      </p:pic>
      <p:pic>
        <p:nvPicPr>
          <p:cNvPr id="11" name="Image 7">
            <a:extLst>
              <a:ext uri="{FF2B5EF4-FFF2-40B4-BE49-F238E27FC236}">
                <a16:creationId xmlns:a16="http://schemas.microsoft.com/office/drawing/2014/main" id="{4879A5EA-011A-2CFE-4CCF-0B5ECC03F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848100"/>
            <a:ext cx="5600700" cy="2324100"/>
          </a:xfrm>
          <a:prstGeom prst="rect">
            <a:avLst/>
          </a:prstGeom>
        </p:spPr>
      </p:pic>
      <p:pic>
        <p:nvPicPr>
          <p:cNvPr id="12" name="Image 8" descr="preencoded.png">
            <a:extLst>
              <a:ext uri="{FF2B5EF4-FFF2-40B4-BE49-F238E27FC236}">
                <a16:creationId xmlns:a16="http://schemas.microsoft.com/office/drawing/2014/main" id="{5AFE91E7-B45F-5FA1-F919-8B63458383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076700"/>
            <a:ext cx="142875" cy="266700"/>
          </a:xfrm>
          <a:prstGeom prst="rect">
            <a:avLst/>
          </a:prstGeom>
        </p:spPr>
      </p:pic>
      <p:pic>
        <p:nvPicPr>
          <p:cNvPr id="13" name="Image 9" descr="preencoded.png">
            <a:extLst>
              <a:ext uri="{FF2B5EF4-FFF2-40B4-BE49-F238E27FC236}">
                <a16:creationId xmlns:a16="http://schemas.microsoft.com/office/drawing/2014/main" id="{BB416EA5-964C-F090-9D43-9625321F3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572000"/>
            <a:ext cx="76200" cy="76200"/>
          </a:xfrm>
          <a:prstGeom prst="rect">
            <a:avLst/>
          </a:prstGeom>
        </p:spPr>
      </p:pic>
      <p:pic>
        <p:nvPicPr>
          <p:cNvPr id="14" name="Image 10" descr="preencoded.png">
            <a:extLst>
              <a:ext uri="{FF2B5EF4-FFF2-40B4-BE49-F238E27FC236}">
                <a16:creationId xmlns:a16="http://schemas.microsoft.com/office/drawing/2014/main" id="{CF187BAA-76E9-1B9E-EC88-798D033F2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5181600"/>
            <a:ext cx="76200" cy="76200"/>
          </a:xfrm>
          <a:prstGeom prst="rect">
            <a:avLst/>
          </a:prstGeom>
        </p:spPr>
      </p:pic>
      <p:pic>
        <p:nvPicPr>
          <p:cNvPr id="15" name="Image 11" descr="preencoded.png">
            <a:extLst>
              <a:ext uri="{FF2B5EF4-FFF2-40B4-BE49-F238E27FC236}">
                <a16:creationId xmlns:a16="http://schemas.microsoft.com/office/drawing/2014/main" id="{CAF47A15-31C1-421F-7026-4D393EA77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5562600"/>
            <a:ext cx="76200" cy="76200"/>
          </a:xfrm>
          <a:prstGeom prst="rect">
            <a:avLst/>
          </a:prstGeom>
        </p:spPr>
      </p:pic>
      <p:pic>
        <p:nvPicPr>
          <p:cNvPr id="16" name="Image 12">
            <a:extLst>
              <a:ext uri="{FF2B5EF4-FFF2-40B4-BE49-F238E27FC236}">
                <a16:creationId xmlns:a16="http://schemas.microsoft.com/office/drawing/2014/main" id="{C603C2C7-A517-6D62-850F-56724B385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1066800"/>
            <a:ext cx="5600700" cy="5372100"/>
          </a:xfrm>
          <a:prstGeom prst="rect">
            <a:avLst/>
          </a:prstGeom>
        </p:spPr>
      </p:pic>
      <p:pic>
        <p:nvPicPr>
          <p:cNvPr id="19" name="Image 13" descr="preencoded.png">
            <a:extLst>
              <a:ext uri="{FF2B5EF4-FFF2-40B4-BE49-F238E27FC236}">
                <a16:creationId xmlns:a16="http://schemas.microsoft.com/office/drawing/2014/main" id="{0FCC8EFA-CB18-61AF-F513-73C4CE40C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295400"/>
            <a:ext cx="190500" cy="266700"/>
          </a:xfrm>
          <a:prstGeom prst="rect">
            <a:avLst/>
          </a:prstGeom>
        </p:spPr>
      </p:pic>
      <p:pic>
        <p:nvPicPr>
          <p:cNvPr id="24" name="Image 14">
            <a:extLst>
              <a:ext uri="{FF2B5EF4-FFF2-40B4-BE49-F238E27FC236}">
                <a16:creationId xmlns:a16="http://schemas.microsoft.com/office/drawing/2014/main" id="{A2FDE0A0-5BCD-5880-B858-73510D81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2095500"/>
            <a:ext cx="5105400" cy="1524000"/>
          </a:xfrm>
          <a:prstGeom prst="rect">
            <a:avLst/>
          </a:prstGeom>
        </p:spPr>
      </p:pic>
      <p:pic>
        <p:nvPicPr>
          <p:cNvPr id="28" name="Image 15" descr="preencoded.png">
            <a:extLst>
              <a:ext uri="{FF2B5EF4-FFF2-40B4-BE49-F238E27FC236}">
                <a16:creationId xmlns:a16="http://schemas.microsoft.com/office/drawing/2014/main" id="{EDA62832-EE21-CDC6-62DB-A3D4E023F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848100"/>
            <a:ext cx="304800" cy="304800"/>
          </a:xfrm>
          <a:prstGeom prst="rect">
            <a:avLst/>
          </a:prstGeom>
        </p:spPr>
      </p:pic>
      <p:pic>
        <p:nvPicPr>
          <p:cNvPr id="29" name="Image 16" descr="preencoded.png">
            <a:extLst>
              <a:ext uri="{FF2B5EF4-FFF2-40B4-BE49-F238E27FC236}">
                <a16:creationId xmlns:a16="http://schemas.microsoft.com/office/drawing/2014/main" id="{6699EAC0-E5CA-7D9B-40F8-354CB146FE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3924300"/>
            <a:ext cx="152400" cy="152400"/>
          </a:xfrm>
          <a:prstGeom prst="rect">
            <a:avLst/>
          </a:prstGeom>
        </p:spPr>
      </p:pic>
      <p:pic>
        <p:nvPicPr>
          <p:cNvPr id="30" name="Image 17" descr="preencoded.png">
            <a:extLst>
              <a:ext uri="{FF2B5EF4-FFF2-40B4-BE49-F238E27FC236}">
                <a16:creationId xmlns:a16="http://schemas.microsoft.com/office/drawing/2014/main" id="{37449E8A-9357-7433-54F9-24F1CDEFC3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4686300"/>
            <a:ext cx="304800" cy="304800"/>
          </a:xfrm>
          <a:prstGeom prst="rect">
            <a:avLst/>
          </a:prstGeom>
        </p:spPr>
      </p:pic>
      <p:pic>
        <p:nvPicPr>
          <p:cNvPr id="31" name="Image 18" descr="preencoded.png">
            <a:extLst>
              <a:ext uri="{FF2B5EF4-FFF2-40B4-BE49-F238E27FC236}">
                <a16:creationId xmlns:a16="http://schemas.microsoft.com/office/drawing/2014/main" id="{9C31DFB8-6BD3-C3C2-D578-13C9D8E05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5575" y="4762500"/>
            <a:ext cx="171450" cy="152400"/>
          </a:xfrm>
          <a:prstGeom prst="rect">
            <a:avLst/>
          </a:prstGeom>
        </p:spPr>
      </p:pic>
      <p:pic>
        <p:nvPicPr>
          <p:cNvPr id="32" name="Image 19" descr="preencoded.png">
            <a:extLst>
              <a:ext uri="{FF2B5EF4-FFF2-40B4-BE49-F238E27FC236}">
                <a16:creationId xmlns:a16="http://schemas.microsoft.com/office/drawing/2014/main" id="{7C881796-4CEF-802E-A978-F29E966E30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5524500"/>
            <a:ext cx="304800" cy="304800"/>
          </a:xfrm>
          <a:prstGeom prst="rect">
            <a:avLst/>
          </a:prstGeom>
        </p:spPr>
      </p:pic>
      <p:pic>
        <p:nvPicPr>
          <p:cNvPr id="33" name="Image 20" descr="preencoded.png">
            <a:extLst>
              <a:ext uri="{FF2B5EF4-FFF2-40B4-BE49-F238E27FC236}">
                <a16:creationId xmlns:a16="http://schemas.microsoft.com/office/drawing/2014/main" id="{2B09BB03-1C36-8AB3-31D4-ED84D3D656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5100" y="5600700"/>
            <a:ext cx="152400" cy="152400"/>
          </a:xfrm>
          <a:prstGeom prst="rect">
            <a:avLst/>
          </a:prstGeom>
        </p:spPr>
      </p:pic>
      <p:sp>
        <p:nvSpPr>
          <p:cNvPr id="34" name="Text 1">
            <a:extLst>
              <a:ext uri="{FF2B5EF4-FFF2-40B4-BE49-F238E27FC236}">
                <a16:creationId xmlns:a16="http://schemas.microsoft.com/office/drawing/2014/main" id="{B1420274-2BD8-2CC4-00E7-E61D302669E8}"/>
              </a:ext>
            </a:extLst>
          </p:cNvPr>
          <p:cNvSpPr/>
          <p:nvPr/>
        </p:nvSpPr>
        <p:spPr>
          <a:xfrm>
            <a:off x="866775" y="129540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主要結論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" name="Text 2">
            <a:extLst>
              <a:ext uri="{FF2B5EF4-FFF2-40B4-BE49-F238E27FC236}">
                <a16:creationId xmlns:a16="http://schemas.microsoft.com/office/drawing/2014/main" id="{28CB0D6B-E89C-454C-CA52-89FCA1DFBD20}"/>
              </a:ext>
            </a:extLst>
          </p:cNvPr>
          <p:cNvSpPr/>
          <p:nvPr/>
        </p:nvSpPr>
        <p:spPr>
          <a:xfrm>
            <a:off x="800100" y="17145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EF窯爐積層板裂率偏高：</a:t>
            </a: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EF窯爐生產的薄板在出貨至下游加工區段時，積層板裂狀況確實較YF窯爐高，主要與生產特性及運輸震動有關。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184217BE-F409-65A3-8694-C3066E2DE731}"/>
              </a:ext>
            </a:extLst>
          </p:cNvPr>
          <p:cNvSpPr/>
          <p:nvPr/>
        </p:nvSpPr>
        <p:spPr>
          <a:xfrm>
            <a:off x="800100" y="23241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標準化運輸作業初見成效：</a:t>
            </a: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2024年實施的運輸改善對策（堆高機限速、貨櫃裝載標準化），初期顯示出破裂率下降趨勢。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EFF1049F-CF51-233C-77CE-4FF706CE524C}"/>
              </a:ext>
            </a:extLst>
          </p:cNvPr>
          <p:cNvSpPr/>
          <p:nvPr/>
        </p:nvSpPr>
        <p:spPr>
          <a:xfrm>
            <a:off x="800100" y="29337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新型藍色底棧潛力巨大：</a:t>
            </a: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藍色底棧在震動測試中展現出顯著優於傳統底棧的防震效果，初步測試也顯示其有助於降低積層板裂。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033A559F-9D74-F624-8FED-7B1941EBC706}"/>
              </a:ext>
            </a:extLst>
          </p:cNvPr>
          <p:cNvSpPr/>
          <p:nvPr/>
        </p:nvSpPr>
        <p:spPr>
          <a:xfrm>
            <a:off x="866775" y="407670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關鍵發現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119852F5-9DF4-42CC-C30B-F0CA1FD08569}"/>
              </a:ext>
            </a:extLst>
          </p:cNvPr>
          <p:cNvSpPr/>
          <p:nvPr/>
        </p:nvSpPr>
        <p:spPr>
          <a:xfrm>
            <a:off x="800100" y="44958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運輸過程中固定方式的不足，使得薄板承受不必要的衝擊和壓力，加劇了積層板裂。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F435F44B-BD6B-CC13-954C-DBE2507EA12E}"/>
              </a:ext>
            </a:extLst>
          </p:cNvPr>
          <p:cNvSpPr/>
          <p:nvPr/>
        </p:nvSpPr>
        <p:spPr>
          <a:xfrm>
            <a:off x="800100" y="5105400"/>
            <a:ext cx="4206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對策的持續落實與監督是維持改善成效的關鍵因素。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B05A0CCF-7E3C-63AB-AC9B-9F6FB70DAAA0}"/>
              </a:ext>
            </a:extLst>
          </p:cNvPr>
          <p:cNvSpPr/>
          <p:nvPr/>
        </p:nvSpPr>
        <p:spPr>
          <a:xfrm>
            <a:off x="800100" y="54864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藍色底棧的震動G力範圍為-0.3至0.6，相較於通常底棧的-1.8至2，震動幅度顯著降低。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121316AA-D2BB-1566-20A4-9B01DD6FDDBF}"/>
              </a:ext>
            </a:extLst>
          </p:cNvPr>
          <p:cNvSpPr/>
          <p:nvPr/>
        </p:nvSpPr>
        <p:spPr>
          <a:xfrm>
            <a:off x="6743700" y="1295400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改善方案有效性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BB57D7E5-797C-51FE-092A-0F008CD5EA69}"/>
              </a:ext>
            </a:extLst>
          </p:cNvPr>
          <p:cNvSpPr/>
          <p:nvPr/>
        </p:nvSpPr>
        <p:spPr>
          <a:xfrm>
            <a:off x="6438900" y="1714500"/>
            <a:ext cx="514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震動G力範圍比較</a:t>
            </a:r>
            <a:endParaRPr lang="en-US" sz="13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CAC8F3A4-B438-8258-C584-11179D52DD44}"/>
              </a:ext>
            </a:extLst>
          </p:cNvPr>
          <p:cNvSpPr/>
          <p:nvPr/>
        </p:nvSpPr>
        <p:spPr>
          <a:xfrm>
            <a:off x="6858000" y="3848100"/>
            <a:ext cx="472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運輸標準化成效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3F82A5BE-ADBB-9A0F-137C-1A35F431EB82}"/>
              </a:ext>
            </a:extLst>
          </p:cNvPr>
          <p:cNvSpPr/>
          <p:nvPr/>
        </p:nvSpPr>
        <p:spPr>
          <a:xfrm>
            <a:off x="6858000" y="40767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2024年實施的運輸改善對策初期顯示出破裂率下降趨勢，但後續出現波動回升，表明對策執行一致性至關重要。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6" name="Text 13">
            <a:extLst>
              <a:ext uri="{FF2B5EF4-FFF2-40B4-BE49-F238E27FC236}">
                <a16:creationId xmlns:a16="http://schemas.microsoft.com/office/drawing/2014/main" id="{F80FCBA0-6F5C-2A5D-D7DF-57DF78588E0A}"/>
              </a:ext>
            </a:extLst>
          </p:cNvPr>
          <p:cNvSpPr/>
          <p:nvPr/>
        </p:nvSpPr>
        <p:spPr>
          <a:xfrm>
            <a:off x="6858000" y="4686300"/>
            <a:ext cx="472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藍色底棧測試結果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6" name="Text 14">
            <a:extLst>
              <a:ext uri="{FF2B5EF4-FFF2-40B4-BE49-F238E27FC236}">
                <a16:creationId xmlns:a16="http://schemas.microsoft.com/office/drawing/2014/main" id="{076DC868-DAEB-EEBE-A540-F01189C12E04}"/>
              </a:ext>
            </a:extLst>
          </p:cNvPr>
          <p:cNvSpPr/>
          <p:nvPr/>
        </p:nvSpPr>
        <p:spPr>
          <a:xfrm>
            <a:off x="6858000" y="49149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初步測試結果顯示，使用藍色底棧的薄板破裂率確實低於使用通常底棧的薄板，但目前測試樣本數仍偏低，需進一步驗證。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9" name="Text 15">
            <a:extLst>
              <a:ext uri="{FF2B5EF4-FFF2-40B4-BE49-F238E27FC236}">
                <a16:creationId xmlns:a16="http://schemas.microsoft.com/office/drawing/2014/main" id="{39F46CE5-6728-95BB-620D-BDE14C31F9BF}"/>
              </a:ext>
            </a:extLst>
          </p:cNvPr>
          <p:cNvSpPr/>
          <p:nvPr/>
        </p:nvSpPr>
        <p:spPr>
          <a:xfrm>
            <a:off x="6858000" y="5524500"/>
            <a:ext cx="472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持續改進需求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0" name="Text 16">
            <a:extLst>
              <a:ext uri="{FF2B5EF4-FFF2-40B4-BE49-F238E27FC236}">
                <a16:creationId xmlns:a16="http://schemas.microsoft.com/office/drawing/2014/main" id="{C0090981-DB7C-25F5-32BA-F8C2BE713533}"/>
              </a:ext>
            </a:extLst>
          </p:cNvPr>
          <p:cNvSpPr/>
          <p:nvPr/>
        </p:nvSpPr>
        <p:spPr>
          <a:xfrm>
            <a:off x="6858000" y="5753100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為確保改善成效，需持續推動運輸作業抽檢與震動測試，並擴大藍色底棧的評價範圍。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28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BA51-B31A-D397-8030-2E5B8569A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BFB15C-DD68-6EEA-F79C-25EC20CAE562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387798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未來計畫與持續改善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3235B8DF-ABE1-5561-9392-3891CBF24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66800"/>
            <a:ext cx="5600700" cy="2362200"/>
          </a:xfrm>
          <a:prstGeom prst="rect">
            <a:avLst/>
          </a:prstGeom>
        </p:spPr>
      </p:pic>
      <p:pic>
        <p:nvPicPr>
          <p:cNvPr id="8" name="Image 3">
            <a:extLst>
              <a:ext uri="{FF2B5EF4-FFF2-40B4-BE49-F238E27FC236}">
                <a16:creationId xmlns:a16="http://schemas.microsoft.com/office/drawing/2014/main" id="{0E90EC33-803E-62A2-9930-C37018189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95400"/>
            <a:ext cx="457200" cy="457200"/>
          </a:xfrm>
          <a:prstGeom prst="rect">
            <a:avLst/>
          </a:prstGeom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95DAE047-A1C2-0876-93E7-F9DF3CBA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1390650"/>
            <a:ext cx="171450" cy="266700"/>
          </a:xfrm>
          <a:prstGeom prst="rect">
            <a:avLst/>
          </a:prstGeom>
        </p:spPr>
      </p:pic>
      <p:pic>
        <p:nvPicPr>
          <p:cNvPr id="17" name="Image 5">
            <a:extLst>
              <a:ext uri="{FF2B5EF4-FFF2-40B4-BE49-F238E27FC236}">
                <a16:creationId xmlns:a16="http://schemas.microsoft.com/office/drawing/2014/main" id="{0A965CFE-4C20-57D6-3EC1-2BDAB43E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066800"/>
            <a:ext cx="5600700" cy="2362200"/>
          </a:xfrm>
          <a:prstGeom prst="rect">
            <a:avLst/>
          </a:prstGeom>
        </p:spPr>
      </p:pic>
      <p:pic>
        <p:nvPicPr>
          <p:cNvPr id="18" name="Image 6">
            <a:extLst>
              <a:ext uri="{FF2B5EF4-FFF2-40B4-BE49-F238E27FC236}">
                <a16:creationId xmlns:a16="http://schemas.microsoft.com/office/drawing/2014/main" id="{5A1E7696-ECDF-9800-9092-752B27303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0" y="1295400"/>
            <a:ext cx="457200" cy="457200"/>
          </a:xfrm>
          <a:prstGeom prst="rect">
            <a:avLst/>
          </a:prstGeom>
        </p:spPr>
      </p:pic>
      <p:pic>
        <p:nvPicPr>
          <p:cNvPr id="20" name="Image 7">
            <a:extLst>
              <a:ext uri="{FF2B5EF4-FFF2-40B4-BE49-F238E27FC236}">
                <a16:creationId xmlns:a16="http://schemas.microsoft.com/office/drawing/2014/main" id="{36431E2E-4EFE-93F2-9BAE-9C0FB98D7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0" y="1390650"/>
            <a:ext cx="190500" cy="266700"/>
          </a:xfrm>
          <a:prstGeom prst="rect">
            <a:avLst/>
          </a:prstGeom>
        </p:spPr>
      </p:pic>
      <p:pic>
        <p:nvPicPr>
          <p:cNvPr id="21" name="Image 8">
            <a:extLst>
              <a:ext uri="{FF2B5EF4-FFF2-40B4-BE49-F238E27FC236}">
                <a16:creationId xmlns:a16="http://schemas.microsoft.com/office/drawing/2014/main" id="{6C01F41A-6189-8D4D-A617-AC6D1C131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4152900"/>
            <a:ext cx="7620000" cy="1143000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C804F860-A7C6-955C-B5A5-3110E00C9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19200" y="139065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擴大藍色底棧評價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88FFD78D-633A-3DA7-DEF3-F038144BB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1905000"/>
            <a:ext cx="514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• 目前測試樣本數（N數）相對較低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EE3B7D40-3CC5-DBF2-87E7-89517C952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2247900"/>
            <a:ext cx="514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• 將擴大藍色底棧的中量與大量評價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DB2E9F8A-605B-E3C0-98FD-4D40D0811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2590800"/>
            <a:ext cx="514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• 確收集更可靠、更具統計意義的數據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E67A61BC-F61E-1B62-E582-982FD3345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2933700"/>
            <a:ext cx="514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• 全面評估藍色底棧的長期效果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7" name="Text 6">
            <a:extLst>
              <a:ext uri="{FF2B5EF4-FFF2-40B4-BE49-F238E27FC236}">
                <a16:creationId xmlns:a16="http://schemas.microsoft.com/office/drawing/2014/main" id="{8B89DB86-5650-FF46-91DE-B6D61DB0B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48500" y="139065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持續運輸作業抽檢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8" name="Text 7">
            <a:extLst>
              <a:ext uri="{FF2B5EF4-FFF2-40B4-BE49-F238E27FC236}">
                <a16:creationId xmlns:a16="http://schemas.microsoft.com/office/drawing/2014/main" id="{1DBCC512-D4D5-5706-87ED-D7D69B3C9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8900" y="1905000"/>
            <a:ext cx="6172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• 不定期進行「薄板製品運輸震動測定」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9" name="Text 8">
            <a:extLst>
              <a:ext uri="{FF2B5EF4-FFF2-40B4-BE49-F238E27FC236}">
                <a16:creationId xmlns:a16="http://schemas.microsoft.com/office/drawing/2014/main" id="{C479AC10-5C43-5769-890F-0B0536AE1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8900" y="2247900"/>
            <a:ext cx="6172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• 進行「薄板運輸對策實施狀況的抽檢」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0" name="Text 9">
            <a:extLst>
              <a:ext uri="{FF2B5EF4-FFF2-40B4-BE49-F238E27FC236}">
                <a16:creationId xmlns:a16="http://schemas.microsoft.com/office/drawing/2014/main" id="{7B948837-753A-B812-AFAF-96039BBE8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8900" y="2590800"/>
            <a:ext cx="514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• 確維持運輸單位人員的高度警覺心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1" name="Text 10">
            <a:extLst>
              <a:ext uri="{FF2B5EF4-FFF2-40B4-BE49-F238E27FC236}">
                <a16:creationId xmlns:a16="http://schemas.microsoft.com/office/drawing/2014/main" id="{511628DE-8E1C-4F80-F0FD-D32B542AC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8900" y="2933700"/>
            <a:ext cx="514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• 確保標準作業流程的嚴格執行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2" name="Text 11">
            <a:extLst>
              <a:ext uri="{FF2B5EF4-FFF2-40B4-BE49-F238E27FC236}">
                <a16:creationId xmlns:a16="http://schemas.microsoft.com/office/drawing/2014/main" id="{E184AE7F-01AD-FB32-4866-2604CB25A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3733800"/>
            <a:ext cx="11430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持續改進循環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3" name="Text 12">
            <a:extLst>
              <a:ext uri="{FF2B5EF4-FFF2-40B4-BE49-F238E27FC236}">
                <a16:creationId xmlns:a16="http://schemas.microsoft.com/office/drawing/2014/main" id="{10F7CAB2-BF00-0967-914C-98F416003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5524500"/>
            <a:ext cx="11430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zh-TW" altLang="en-US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以上報告，謝謝各位的</a:t>
            </a:r>
            <a:r>
              <a:rPr lang="en-US" b="1" dirty="0" err="1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聆聽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6293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93BED55-CBA4-9DEE-A9A1-E14D6ADD5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矩形: 圓角化同側角落 257">
            <a:extLst>
              <a:ext uri="{FF2B5EF4-FFF2-40B4-BE49-F238E27FC236}">
                <a16:creationId xmlns:a16="http://schemas.microsoft.com/office/drawing/2014/main" id="{7F939BBE-907F-262E-E10B-771DEAC353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6380143" y="997075"/>
            <a:ext cx="4977156" cy="5486401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1F6B971C-F2AA-661C-3020-188BDD055E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1897684" y="-304672"/>
            <a:ext cx="2449857" cy="5486401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97672729-A9F1-403F-E36C-EDC2086E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85119"/>
            <a:ext cx="190500" cy="266700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78DC45B0-AFFC-F002-1150-0BDBDAB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2789" y="3892056"/>
            <a:ext cx="5483024" cy="23241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9299CF7E-C52F-EABD-CD51-CF1DD8ABA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930156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0CF07438-9077-F809-C1E9-2C4888EB2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1285119"/>
            <a:ext cx="190500" cy="266700"/>
          </a:xfrm>
          <a:prstGeom prst="rect">
            <a:avLst/>
          </a:prstGeom>
        </p:spPr>
      </p:pic>
      <p:sp>
        <p:nvSpPr>
          <p:cNvPr id="51" name="Text 1">
            <a:extLst>
              <a:ext uri="{FF2B5EF4-FFF2-40B4-BE49-F238E27FC236}">
                <a16:creationId xmlns:a16="http://schemas.microsoft.com/office/drawing/2014/main" id="{7AC94599-4DFC-DCC6-93DB-C17681A1980B}"/>
              </a:ext>
            </a:extLst>
          </p:cNvPr>
          <p:cNvSpPr/>
          <p:nvPr/>
        </p:nvSpPr>
        <p:spPr>
          <a:xfrm>
            <a:off x="914400" y="1301257"/>
            <a:ext cx="577081" cy="2344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問題</a:t>
            </a:r>
            <a:r>
              <a:rPr lang="zh-TW" alt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點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D0E1FFCD-67B7-22CF-0F06-117F5DA6A052}"/>
              </a:ext>
            </a:extLst>
          </p:cNvPr>
          <p:cNvSpPr/>
          <p:nvPr/>
        </p:nvSpPr>
        <p:spPr>
          <a:xfrm>
            <a:off x="1162747" y="3410790"/>
            <a:ext cx="4918013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202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4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年，薄板生產主力由YF窯轉變為EF窯後，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積層破裂率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顯著增加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Text 5">
            <a:extLst>
              <a:ext uri="{FF2B5EF4-FFF2-40B4-BE49-F238E27FC236}">
                <a16:creationId xmlns:a16="http://schemas.microsoft.com/office/drawing/2014/main" id="{23AC1E3C-FB9D-3C09-F473-809DCFB36D19}"/>
              </a:ext>
            </a:extLst>
          </p:cNvPr>
          <p:cNvSpPr/>
          <p:nvPr/>
        </p:nvSpPr>
        <p:spPr>
          <a:xfrm>
            <a:off x="914400" y="3930156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現況分析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2" name="Text 7">
            <a:extLst>
              <a:ext uri="{FF2B5EF4-FFF2-40B4-BE49-F238E27FC236}">
                <a16:creationId xmlns:a16="http://schemas.microsoft.com/office/drawing/2014/main" id="{A3F7A5CE-F533-17A8-A7D9-4DE107E084EA}"/>
              </a:ext>
            </a:extLst>
          </p:cNvPr>
          <p:cNvSpPr/>
          <p:nvPr/>
        </p:nvSpPr>
        <p:spPr>
          <a:xfrm>
            <a:off x="609600" y="5720601"/>
            <a:ext cx="5027017" cy="2123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• 工程內部的破裂率差異不大，但開捆階段的破裂問題特別突出</a:t>
            </a:r>
            <a:endParaRPr lang="en-US" sz="1400" b="1" dirty="0">
              <a:latin typeface="+mn-ea"/>
            </a:endParaRPr>
          </a:p>
        </p:txBody>
      </p:sp>
      <p:sp>
        <p:nvSpPr>
          <p:cNvPr id="64" name="Text 8">
            <a:extLst>
              <a:ext uri="{FF2B5EF4-FFF2-40B4-BE49-F238E27FC236}">
                <a16:creationId xmlns:a16="http://schemas.microsoft.com/office/drawing/2014/main" id="{6BD69AF2-F814-2071-3350-4F215B424052}"/>
              </a:ext>
            </a:extLst>
          </p:cNvPr>
          <p:cNvSpPr/>
          <p:nvPr/>
        </p:nvSpPr>
        <p:spPr>
          <a:xfrm>
            <a:off x="609600" y="6025401"/>
            <a:ext cx="3640420" cy="2087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• 需針對EF窯薄板積層板裂問題采取改善措施</a:t>
            </a:r>
            <a:endParaRPr lang="en-US" sz="1400" b="1" dirty="0">
              <a:latin typeface="+mn-ea"/>
            </a:endParaRPr>
          </a:p>
        </p:txBody>
      </p:sp>
      <p:sp>
        <p:nvSpPr>
          <p:cNvPr id="65" name="Text 9">
            <a:extLst>
              <a:ext uri="{FF2B5EF4-FFF2-40B4-BE49-F238E27FC236}">
                <a16:creationId xmlns:a16="http://schemas.microsoft.com/office/drawing/2014/main" id="{C7FB7710-78DC-8518-887D-9F0C4B4BA5A4}"/>
              </a:ext>
            </a:extLst>
          </p:cNvPr>
          <p:cNvSpPr/>
          <p:nvPr/>
        </p:nvSpPr>
        <p:spPr>
          <a:xfrm>
            <a:off x="6858000" y="1285119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數據比較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634331B0-8CBE-E155-74B2-160DAF4070A3}"/>
              </a:ext>
            </a:extLst>
          </p:cNvPr>
          <p:cNvGrpSpPr/>
          <p:nvPr/>
        </p:nvGrpSpPr>
        <p:grpSpPr>
          <a:xfrm>
            <a:off x="800100" y="4287536"/>
            <a:ext cx="5029200" cy="1382520"/>
            <a:chOff x="800100" y="4210050"/>
            <a:chExt cx="5029200" cy="1382520"/>
          </a:xfrm>
        </p:grpSpPr>
        <p:pic>
          <p:nvPicPr>
            <p:cNvPr id="10" name="Image 8" descr="preencoded.png">
              <a:extLst>
                <a:ext uri="{FF2B5EF4-FFF2-40B4-BE49-F238E27FC236}">
                  <a16:creationId xmlns:a16="http://schemas.microsoft.com/office/drawing/2014/main" id="{B68CE370-2CB9-297A-102B-8B38D1F4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00" y="4210050"/>
              <a:ext cx="5029200" cy="381000"/>
            </a:xfrm>
            <a:prstGeom prst="rect">
              <a:avLst/>
            </a:prstGeom>
          </p:spPr>
        </p:pic>
        <p:pic>
          <p:nvPicPr>
            <p:cNvPr id="11" name="Image 9" descr="preencoded.png">
              <a:extLst>
                <a:ext uri="{FF2B5EF4-FFF2-40B4-BE49-F238E27FC236}">
                  <a16:creationId xmlns:a16="http://schemas.microsoft.com/office/drawing/2014/main" id="{51EFD476-2FD3-6DA2-B457-C39AC12F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100" y="4210050"/>
              <a:ext cx="1088827" cy="381000"/>
            </a:xfrm>
            <a:prstGeom prst="rect">
              <a:avLst/>
            </a:prstGeom>
          </p:spPr>
        </p:pic>
        <p:pic>
          <p:nvPicPr>
            <p:cNvPr id="12" name="Image 10" descr="preencoded.png">
              <a:extLst>
                <a:ext uri="{FF2B5EF4-FFF2-40B4-BE49-F238E27FC236}">
                  <a16:creationId xmlns:a16="http://schemas.microsoft.com/office/drawing/2014/main" id="{61040C60-3C45-6AD2-AA71-527A935AC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88927" y="4210050"/>
              <a:ext cx="1109067" cy="381000"/>
            </a:xfrm>
            <a:prstGeom prst="rect">
              <a:avLst/>
            </a:prstGeom>
          </p:spPr>
        </p:pic>
        <p:pic>
          <p:nvPicPr>
            <p:cNvPr id="13" name="Image 11" descr="preencoded.png">
              <a:extLst>
                <a:ext uri="{FF2B5EF4-FFF2-40B4-BE49-F238E27FC236}">
                  <a16:creationId xmlns:a16="http://schemas.microsoft.com/office/drawing/2014/main" id="{0B3F0652-934B-A3AA-BD66-637408DC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7994" y="4210050"/>
              <a:ext cx="1306562" cy="381000"/>
            </a:xfrm>
            <a:prstGeom prst="rect">
              <a:avLst/>
            </a:prstGeom>
          </p:spPr>
        </p:pic>
        <p:pic>
          <p:nvPicPr>
            <p:cNvPr id="17" name="Image 12" descr="preencoded.png">
              <a:extLst>
                <a:ext uri="{FF2B5EF4-FFF2-40B4-BE49-F238E27FC236}">
                  <a16:creationId xmlns:a16="http://schemas.microsoft.com/office/drawing/2014/main" id="{9052B4E7-727D-BF3F-4D83-BCF06409B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04556" y="4210050"/>
              <a:ext cx="1524744" cy="381000"/>
            </a:xfrm>
            <a:prstGeom prst="rect">
              <a:avLst/>
            </a:prstGeom>
          </p:spPr>
        </p:pic>
        <p:pic>
          <p:nvPicPr>
            <p:cNvPr id="18" name="Image 13" descr="preencoded.png">
              <a:extLst>
                <a:ext uri="{FF2B5EF4-FFF2-40B4-BE49-F238E27FC236}">
                  <a16:creationId xmlns:a16="http://schemas.microsoft.com/office/drawing/2014/main" id="{C3D74CCE-AC64-D75C-AFC3-EE965484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0100" y="4591050"/>
              <a:ext cx="5029200" cy="247649"/>
            </a:xfrm>
            <a:prstGeom prst="rect">
              <a:avLst/>
            </a:prstGeom>
          </p:spPr>
        </p:pic>
        <p:pic>
          <p:nvPicPr>
            <p:cNvPr id="33" name="Image 18" descr="preencoded.png">
              <a:extLst>
                <a:ext uri="{FF2B5EF4-FFF2-40B4-BE49-F238E27FC236}">
                  <a16:creationId xmlns:a16="http://schemas.microsoft.com/office/drawing/2014/main" id="{6C8BAF24-45C1-6388-D722-1A59CCD7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0100" y="4843462"/>
              <a:ext cx="5029200" cy="247649"/>
            </a:xfrm>
            <a:prstGeom prst="rect">
              <a:avLst/>
            </a:prstGeom>
          </p:spPr>
        </p:pic>
        <p:pic>
          <p:nvPicPr>
            <p:cNvPr id="38" name="Image 23" descr="preencoded.png">
              <a:extLst>
                <a:ext uri="{FF2B5EF4-FFF2-40B4-BE49-F238E27FC236}">
                  <a16:creationId xmlns:a16="http://schemas.microsoft.com/office/drawing/2014/main" id="{A3880509-807B-73CF-FA49-B565ABD7C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100" y="5097272"/>
              <a:ext cx="5029200" cy="247649"/>
            </a:xfrm>
            <a:prstGeom prst="rect">
              <a:avLst/>
            </a:prstGeom>
          </p:spPr>
        </p:pic>
        <p:pic>
          <p:nvPicPr>
            <p:cNvPr id="43" name="Image 28" descr="preencoded.png">
              <a:extLst>
                <a:ext uri="{FF2B5EF4-FFF2-40B4-BE49-F238E27FC236}">
                  <a16:creationId xmlns:a16="http://schemas.microsoft.com/office/drawing/2014/main" id="{13357DD5-0538-948D-E04A-FD22BD707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100" y="5344921"/>
              <a:ext cx="5029200" cy="247649"/>
            </a:xfrm>
            <a:prstGeom prst="rect">
              <a:avLst/>
            </a:prstGeom>
          </p:spPr>
        </p:pic>
        <p:sp>
          <p:nvSpPr>
            <p:cNvPr id="66" name="Text 10">
              <a:extLst>
                <a:ext uri="{FF2B5EF4-FFF2-40B4-BE49-F238E27FC236}">
                  <a16:creationId xmlns:a16="http://schemas.microsoft.com/office/drawing/2014/main" id="{48F1DB17-6285-13CD-BB9F-7F80846D93A2}"/>
                </a:ext>
              </a:extLst>
            </p:cNvPr>
            <p:cNvSpPr/>
            <p:nvPr/>
          </p:nvSpPr>
          <p:spPr>
            <a:xfrm>
              <a:off x="876300" y="4210050"/>
              <a:ext cx="307777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窯爐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7" name="Text 11">
              <a:extLst>
                <a:ext uri="{FF2B5EF4-FFF2-40B4-BE49-F238E27FC236}">
                  <a16:creationId xmlns:a16="http://schemas.microsoft.com/office/drawing/2014/main" id="{5CFF6054-C86D-1AA2-5AF8-EC8DAF50C0B6}"/>
                </a:ext>
              </a:extLst>
            </p:cNvPr>
            <p:cNvSpPr/>
            <p:nvPr/>
          </p:nvSpPr>
          <p:spPr>
            <a:xfrm>
              <a:off x="1965127" y="4210050"/>
              <a:ext cx="615553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品項類型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8" name="Text 12">
              <a:extLst>
                <a:ext uri="{FF2B5EF4-FFF2-40B4-BE49-F238E27FC236}">
                  <a16:creationId xmlns:a16="http://schemas.microsoft.com/office/drawing/2014/main" id="{F2E028CC-7A68-2508-8B40-8F67C4A3D075}"/>
                </a:ext>
              </a:extLst>
            </p:cNvPr>
            <p:cNvSpPr/>
            <p:nvPr/>
          </p:nvSpPr>
          <p:spPr>
            <a:xfrm>
              <a:off x="3074194" y="4210050"/>
              <a:ext cx="769441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zh-TW" altLang="en-US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積層</a:t>
              </a:r>
              <a:r>
                <a:rPr lang="en-US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破裂率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9" name="Text 13">
              <a:extLst>
                <a:ext uri="{FF2B5EF4-FFF2-40B4-BE49-F238E27FC236}">
                  <a16:creationId xmlns:a16="http://schemas.microsoft.com/office/drawing/2014/main" id="{60B71FDB-BA78-02AB-4A64-4DDBB88AC12D}"/>
                </a:ext>
              </a:extLst>
            </p:cNvPr>
            <p:cNvSpPr/>
            <p:nvPr/>
          </p:nvSpPr>
          <p:spPr>
            <a:xfrm>
              <a:off x="4380756" y="4210050"/>
              <a:ext cx="923330" cy="2067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工程內破裂率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0" name="Text 14">
              <a:extLst>
                <a:ext uri="{FF2B5EF4-FFF2-40B4-BE49-F238E27FC236}">
                  <a16:creationId xmlns:a16="http://schemas.microsoft.com/office/drawing/2014/main" id="{BC5AF676-3FCA-3800-1472-2F609A08CD98}"/>
                </a:ext>
              </a:extLst>
            </p:cNvPr>
            <p:cNvSpPr/>
            <p:nvPr/>
          </p:nvSpPr>
          <p:spPr>
            <a:xfrm>
              <a:off x="876300" y="4591050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EF窯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1" name="Text 15">
              <a:extLst>
                <a:ext uri="{FF2B5EF4-FFF2-40B4-BE49-F238E27FC236}">
                  <a16:creationId xmlns:a16="http://schemas.microsoft.com/office/drawing/2014/main" id="{474AEA6E-F54D-E653-2496-54435CE85222}"/>
                </a:ext>
              </a:extLst>
            </p:cNvPr>
            <p:cNvSpPr/>
            <p:nvPr/>
          </p:nvSpPr>
          <p:spPr>
            <a:xfrm>
              <a:off x="1965127" y="4591050"/>
              <a:ext cx="538609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NONTAS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2" name="Text 16">
              <a:extLst>
                <a:ext uri="{FF2B5EF4-FFF2-40B4-BE49-F238E27FC236}">
                  <a16:creationId xmlns:a16="http://schemas.microsoft.com/office/drawing/2014/main" id="{ADC802AA-062D-54B3-0D5C-28D490A6B692}"/>
                </a:ext>
              </a:extLst>
            </p:cNvPr>
            <p:cNvSpPr/>
            <p:nvPr/>
          </p:nvSpPr>
          <p:spPr>
            <a:xfrm>
              <a:off x="3074194" y="4591050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b="1" dirty="0">
                  <a:solidFill>
                    <a:srgbClr val="DC2626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明顯偏高</a:t>
              </a:r>
              <a:endParaRPr lang="en-US" sz="1400" b="1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3" name="Text 17">
              <a:extLst>
                <a:ext uri="{FF2B5EF4-FFF2-40B4-BE49-F238E27FC236}">
                  <a16:creationId xmlns:a16="http://schemas.microsoft.com/office/drawing/2014/main" id="{6AACA5FA-C8AD-7320-660B-BD46B40D5FA6}"/>
                </a:ext>
              </a:extLst>
            </p:cNvPr>
            <p:cNvSpPr/>
            <p:nvPr/>
          </p:nvSpPr>
          <p:spPr>
            <a:xfrm>
              <a:off x="4380756" y="4591050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4" name="Text 18">
              <a:extLst>
                <a:ext uri="{FF2B5EF4-FFF2-40B4-BE49-F238E27FC236}">
                  <a16:creationId xmlns:a16="http://schemas.microsoft.com/office/drawing/2014/main" id="{2E7738D3-8B6F-D87B-5064-CA7421D1A75E}"/>
                </a:ext>
              </a:extLst>
            </p:cNvPr>
            <p:cNvSpPr/>
            <p:nvPr/>
          </p:nvSpPr>
          <p:spPr>
            <a:xfrm>
              <a:off x="876300" y="484346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YF窯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5" name="Text 19">
              <a:extLst>
                <a:ext uri="{FF2B5EF4-FFF2-40B4-BE49-F238E27FC236}">
                  <a16:creationId xmlns:a16="http://schemas.microsoft.com/office/drawing/2014/main" id="{06BAD93C-73E7-FF5A-233E-4835C167DDA5}"/>
                </a:ext>
              </a:extLst>
            </p:cNvPr>
            <p:cNvSpPr/>
            <p:nvPr/>
          </p:nvSpPr>
          <p:spPr>
            <a:xfrm>
              <a:off x="1965127" y="4843462"/>
              <a:ext cx="538609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NONTAS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6" name="Text 20">
              <a:extLst>
                <a:ext uri="{FF2B5EF4-FFF2-40B4-BE49-F238E27FC236}">
                  <a16:creationId xmlns:a16="http://schemas.microsoft.com/office/drawing/2014/main" id="{D05D6D01-A90D-0417-E8A0-7F3986ED516E}"/>
                </a:ext>
              </a:extLst>
            </p:cNvPr>
            <p:cNvSpPr/>
            <p:nvPr/>
          </p:nvSpPr>
          <p:spPr>
            <a:xfrm>
              <a:off x="3074194" y="484346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較低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7" name="Text 21">
              <a:extLst>
                <a:ext uri="{FF2B5EF4-FFF2-40B4-BE49-F238E27FC236}">
                  <a16:creationId xmlns:a16="http://schemas.microsoft.com/office/drawing/2014/main" id="{F661D092-D500-59E4-9EA6-510FAD35267F}"/>
                </a:ext>
              </a:extLst>
            </p:cNvPr>
            <p:cNvSpPr/>
            <p:nvPr/>
          </p:nvSpPr>
          <p:spPr>
            <a:xfrm>
              <a:off x="4380756" y="4843462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8" name="Text 22">
              <a:extLst>
                <a:ext uri="{FF2B5EF4-FFF2-40B4-BE49-F238E27FC236}">
                  <a16:creationId xmlns:a16="http://schemas.microsoft.com/office/drawing/2014/main" id="{0232D877-B876-7667-C61A-AEB9E83ED3CD}"/>
                </a:ext>
              </a:extLst>
            </p:cNvPr>
            <p:cNvSpPr/>
            <p:nvPr/>
          </p:nvSpPr>
          <p:spPr>
            <a:xfrm>
              <a:off x="876300" y="509727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EF窯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9" name="Text 23">
              <a:extLst>
                <a:ext uri="{FF2B5EF4-FFF2-40B4-BE49-F238E27FC236}">
                  <a16:creationId xmlns:a16="http://schemas.microsoft.com/office/drawing/2014/main" id="{ADB58B8C-B3A5-F0DA-9920-CCF3A1981ADE}"/>
                </a:ext>
              </a:extLst>
            </p:cNvPr>
            <p:cNvSpPr/>
            <p:nvPr/>
          </p:nvSpPr>
          <p:spPr>
            <a:xfrm>
              <a:off x="1965127" y="5097272"/>
              <a:ext cx="269304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0" name="Text 24">
              <a:extLst>
                <a:ext uri="{FF2B5EF4-FFF2-40B4-BE49-F238E27FC236}">
                  <a16:creationId xmlns:a16="http://schemas.microsoft.com/office/drawing/2014/main" id="{39FF9871-4D7E-5D0D-7D11-3BC756EA7794}"/>
                </a:ext>
              </a:extLst>
            </p:cNvPr>
            <p:cNvSpPr/>
            <p:nvPr/>
          </p:nvSpPr>
          <p:spPr>
            <a:xfrm>
              <a:off x="3074194" y="509727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b="1" dirty="0">
                  <a:solidFill>
                    <a:srgbClr val="F97316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較高</a:t>
              </a:r>
              <a:endParaRPr lang="en-US" sz="1400" b="1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1" name="Text 25">
              <a:extLst>
                <a:ext uri="{FF2B5EF4-FFF2-40B4-BE49-F238E27FC236}">
                  <a16:creationId xmlns:a16="http://schemas.microsoft.com/office/drawing/2014/main" id="{66C72D0E-C4EB-E6DD-2962-574571174280}"/>
                </a:ext>
              </a:extLst>
            </p:cNvPr>
            <p:cNvSpPr/>
            <p:nvPr/>
          </p:nvSpPr>
          <p:spPr>
            <a:xfrm>
              <a:off x="4380756" y="5097272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2" name="Text 26">
              <a:extLst>
                <a:ext uri="{FF2B5EF4-FFF2-40B4-BE49-F238E27FC236}">
                  <a16:creationId xmlns:a16="http://schemas.microsoft.com/office/drawing/2014/main" id="{92CC426D-4341-A5DB-9D6E-FE943ADAEF30}"/>
                </a:ext>
              </a:extLst>
            </p:cNvPr>
            <p:cNvSpPr/>
            <p:nvPr/>
          </p:nvSpPr>
          <p:spPr>
            <a:xfrm>
              <a:off x="876300" y="5344921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YF窯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3" name="Text 27">
              <a:extLst>
                <a:ext uri="{FF2B5EF4-FFF2-40B4-BE49-F238E27FC236}">
                  <a16:creationId xmlns:a16="http://schemas.microsoft.com/office/drawing/2014/main" id="{E81A66EF-DEFF-EEF8-F4EE-B96D7704138C}"/>
                </a:ext>
              </a:extLst>
            </p:cNvPr>
            <p:cNvSpPr/>
            <p:nvPr/>
          </p:nvSpPr>
          <p:spPr>
            <a:xfrm>
              <a:off x="1965127" y="5344921"/>
              <a:ext cx="269304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4" name="Text 28">
              <a:extLst>
                <a:ext uri="{FF2B5EF4-FFF2-40B4-BE49-F238E27FC236}">
                  <a16:creationId xmlns:a16="http://schemas.microsoft.com/office/drawing/2014/main" id="{54CF41B2-49DE-DBF5-CE19-41F0BA0A7015}"/>
                </a:ext>
              </a:extLst>
            </p:cNvPr>
            <p:cNvSpPr/>
            <p:nvPr/>
          </p:nvSpPr>
          <p:spPr>
            <a:xfrm>
              <a:off x="3074194" y="5344921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較低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5" name="Text 29">
              <a:extLst>
                <a:ext uri="{FF2B5EF4-FFF2-40B4-BE49-F238E27FC236}">
                  <a16:creationId xmlns:a16="http://schemas.microsoft.com/office/drawing/2014/main" id="{43338648-2DFD-ED77-AA15-E4A934138261}"/>
                </a:ext>
              </a:extLst>
            </p:cNvPr>
            <p:cNvSpPr/>
            <p:nvPr/>
          </p:nvSpPr>
          <p:spPr>
            <a:xfrm>
              <a:off x="4380756" y="5344921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sp>
        <p:nvSpPr>
          <p:cNvPr id="90" name="タイトル 1">
            <a:extLst>
              <a:ext uri="{FF2B5EF4-FFF2-40B4-BE49-F238E27FC236}">
                <a16:creationId xmlns:a16="http://schemas.microsoft.com/office/drawing/2014/main" id="{53979129-B063-E19D-38F1-DCC4D1CE89B0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387798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</a:rPr>
              <a:t>問題背景與現況分析</a:t>
            </a:r>
            <a:endParaRPr kumimoji="1" lang="zh-TW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A68E6F6-A982-CEB8-9564-8C2ED8A97A43}"/>
              </a:ext>
            </a:extLst>
          </p:cNvPr>
          <p:cNvGrpSpPr/>
          <p:nvPr/>
        </p:nvGrpSpPr>
        <p:grpSpPr>
          <a:xfrm>
            <a:off x="831963" y="1496519"/>
            <a:ext cx="5001387" cy="1871314"/>
            <a:chOff x="831963" y="1338263"/>
            <a:chExt cx="5001387" cy="1871314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67F5B1D2-857C-1F52-7B6A-A4A7CF0CB06B}"/>
                </a:ext>
              </a:extLst>
            </p:cNvPr>
            <p:cNvGrpSpPr/>
            <p:nvPr/>
          </p:nvGrpSpPr>
          <p:grpSpPr>
            <a:xfrm>
              <a:off x="831963" y="1338263"/>
              <a:ext cx="5001387" cy="1871314"/>
              <a:chOff x="831963" y="1489712"/>
              <a:chExt cx="5001387" cy="1871314"/>
            </a:xfrm>
          </p:grpSpPr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914E4CA9-2528-66FB-24F6-61DCC0AD0660}"/>
                  </a:ext>
                </a:extLst>
              </p:cNvPr>
              <p:cNvSpPr/>
              <p:nvPr/>
            </p:nvSpPr>
            <p:spPr>
              <a:xfrm>
                <a:off x="3764280" y="1714500"/>
                <a:ext cx="2052000" cy="1646525"/>
              </a:xfrm>
              <a:prstGeom prst="roundRect">
                <a:avLst>
                  <a:gd name="adj" fmla="val 2056"/>
                </a:avLst>
              </a:prstGeom>
              <a:solidFill>
                <a:srgbClr val="FFC1D4">
                  <a:alpha val="2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DEAFDC38-7F74-09E1-3244-3B7BCEEB0F96}"/>
                  </a:ext>
                </a:extLst>
              </p:cNvPr>
              <p:cNvSpPr/>
              <p:nvPr/>
            </p:nvSpPr>
            <p:spPr>
              <a:xfrm>
                <a:off x="1177469" y="1714500"/>
                <a:ext cx="2574000" cy="1646525"/>
              </a:xfrm>
              <a:prstGeom prst="roundRect">
                <a:avLst>
                  <a:gd name="adj" fmla="val 2056"/>
                </a:avLst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Text 1">
                <a:extLst>
                  <a:ext uri="{FF2B5EF4-FFF2-40B4-BE49-F238E27FC236}">
                    <a16:creationId xmlns:a16="http://schemas.microsoft.com/office/drawing/2014/main" id="{EDC5F4D9-7C57-3D2E-4F98-40C9E4A61D5B}"/>
                  </a:ext>
                </a:extLst>
              </p:cNvPr>
              <p:cNvSpPr/>
              <p:nvPr/>
            </p:nvSpPr>
            <p:spPr>
              <a:xfrm>
                <a:off x="2302341" y="1734651"/>
                <a:ext cx="259686" cy="26930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2000" b="1" dirty="0">
                    <a:solidFill>
                      <a:srgbClr val="0000FF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  <a:cs typeface="Microsoft YaHei" pitchFamily="34" charset="-120"/>
                  </a:rPr>
                  <a:t>YF</a:t>
                </a:r>
                <a:endParaRPr lang="en-US" sz="2000" dirty="0">
                  <a:solidFill>
                    <a:srgbClr val="0000FF"/>
                  </a:solidFill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30" name="Text 1">
                <a:extLst>
                  <a:ext uri="{FF2B5EF4-FFF2-40B4-BE49-F238E27FC236}">
                    <a16:creationId xmlns:a16="http://schemas.microsoft.com/office/drawing/2014/main" id="{5FAF4D4B-F685-E57C-9BDF-1D9C8607A9F3}"/>
                  </a:ext>
                </a:extLst>
              </p:cNvPr>
              <p:cNvSpPr/>
              <p:nvPr/>
            </p:nvSpPr>
            <p:spPr>
              <a:xfrm>
                <a:off x="4632355" y="1734651"/>
                <a:ext cx="259686" cy="26930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2000" b="1" dirty="0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  <a:cs typeface="Microsoft YaHei" pitchFamily="34" charset="-120"/>
                  </a:rPr>
                  <a:t>EF</a:t>
                </a:r>
                <a:endParaRPr lang="en-US" sz="2000" dirty="0">
                  <a:solidFill>
                    <a:srgbClr val="FF0000"/>
                  </a:solidFill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2CCCC808-14C3-ED46-4FF7-658D51CB1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1963" y="1489712"/>
                <a:ext cx="5001387" cy="1871314"/>
              </a:xfrm>
              <a:prstGeom prst="rect">
                <a:avLst/>
              </a:prstGeom>
            </p:spPr>
          </p:pic>
        </p:grpSp>
        <p:pic>
          <p:nvPicPr>
            <p:cNvPr id="55" name="圖形 54" descr="箭號: 略彎曲線 外框">
              <a:extLst>
                <a:ext uri="{FF2B5EF4-FFF2-40B4-BE49-F238E27FC236}">
                  <a16:creationId xmlns:a16="http://schemas.microsoft.com/office/drawing/2014/main" id="{2FD719E5-7634-EDF8-3942-FC519851E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9665050">
              <a:off x="4278531" y="1893557"/>
              <a:ext cx="962971" cy="773429"/>
            </a:xfrm>
            <a:prstGeom prst="rect">
              <a:avLst/>
            </a:prstGeom>
          </p:spPr>
        </p:pic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0E9059EB-9561-46F2-EBB8-DAA30E7A5AC7}"/>
              </a:ext>
            </a:extLst>
          </p:cNvPr>
          <p:cNvGrpSpPr/>
          <p:nvPr/>
        </p:nvGrpSpPr>
        <p:grpSpPr>
          <a:xfrm>
            <a:off x="6629562" y="1496519"/>
            <a:ext cx="5295651" cy="2590998"/>
            <a:chOff x="6629562" y="1338263"/>
            <a:chExt cx="5295651" cy="2590998"/>
          </a:xfrm>
        </p:grpSpPr>
        <p:sp>
          <p:nvSpPr>
            <p:cNvPr id="261" name="矩形: 圓角 260">
              <a:extLst>
                <a:ext uri="{FF2B5EF4-FFF2-40B4-BE49-F238E27FC236}">
                  <a16:creationId xmlns:a16="http://schemas.microsoft.com/office/drawing/2014/main" id="{FE6DD9CE-FABA-49FC-712C-87A4646CD0AC}"/>
                </a:ext>
              </a:extLst>
            </p:cNvPr>
            <p:cNvSpPr/>
            <p:nvPr/>
          </p:nvSpPr>
          <p:spPr>
            <a:xfrm>
              <a:off x="7292421" y="1648461"/>
              <a:ext cx="930829" cy="2090765"/>
            </a:xfrm>
            <a:prstGeom prst="roundRect">
              <a:avLst>
                <a:gd name="adj" fmla="val 4388"/>
              </a:avLst>
            </a:prstGeom>
            <a:solidFill>
              <a:srgbClr val="FFC1D4">
                <a:alpha val="20000"/>
              </a:srgb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257" name="圖片 256">
              <a:extLst>
                <a:ext uri="{FF2B5EF4-FFF2-40B4-BE49-F238E27FC236}">
                  <a16:creationId xmlns:a16="http://schemas.microsoft.com/office/drawing/2014/main" id="{6E8B88CE-924B-10FC-1179-82D529037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29562" y="1338263"/>
              <a:ext cx="4648038" cy="2590998"/>
            </a:xfrm>
            <a:prstGeom prst="rect">
              <a:avLst/>
            </a:prstGeom>
          </p:spPr>
        </p:pic>
        <p:sp>
          <p:nvSpPr>
            <p:cNvPr id="259" name="Text 2">
              <a:extLst>
                <a:ext uri="{FF2B5EF4-FFF2-40B4-BE49-F238E27FC236}">
                  <a16:creationId xmlns:a16="http://schemas.microsoft.com/office/drawing/2014/main" id="{7080B06C-BB40-0DDF-A85E-0609AFD38D9F}"/>
                </a:ext>
              </a:extLst>
            </p:cNvPr>
            <p:cNvSpPr/>
            <p:nvPr/>
          </p:nvSpPr>
          <p:spPr>
            <a:xfrm>
              <a:off x="8815387" y="1782177"/>
              <a:ext cx="3109826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zh-TW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New Ming" pitchFamily="34" charset="-120"/>
                </a:rPr>
                <a:t>● 開捆前</a:t>
              </a:r>
              <a:r>
                <a:rPr lang="zh-TW" altLang="en-US" sz="1400" b="1" dirty="0">
                  <a:latin typeface="+mn-ea"/>
                  <a:cs typeface="New Ming" pitchFamily="34" charset="-120"/>
                </a:rPr>
                <a:t>：</a:t>
              </a:r>
              <a:r>
                <a:rPr lang="zh-TW" altLang="en-US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②</a:t>
              </a: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+</a:t>
              </a:r>
              <a:r>
                <a:rPr lang="zh-TW" altLang="en-US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④破裂率，高達</a:t>
              </a: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87%</a:t>
              </a:r>
              <a:r>
                <a:rPr lang="en-US" sz="1400" b="1" dirty="0">
                  <a:latin typeface="+mn-ea"/>
                  <a:cs typeface="New Ming" pitchFamily="34" charset="-120"/>
                </a:rPr>
                <a:t>。</a:t>
              </a:r>
              <a:endParaRPr lang="en-US" sz="1400" b="1" dirty="0">
                <a:latin typeface="+mn-ea"/>
              </a:endParaRPr>
            </a:p>
          </p:txBody>
        </p:sp>
        <p:sp>
          <p:nvSpPr>
            <p:cNvPr id="260" name="Text 2">
              <a:extLst>
                <a:ext uri="{FF2B5EF4-FFF2-40B4-BE49-F238E27FC236}">
                  <a16:creationId xmlns:a16="http://schemas.microsoft.com/office/drawing/2014/main" id="{C72AE89B-1ACF-8D0F-89CB-783354F2FEEC}"/>
                </a:ext>
              </a:extLst>
            </p:cNvPr>
            <p:cNvSpPr/>
            <p:nvPr/>
          </p:nvSpPr>
          <p:spPr>
            <a:xfrm>
              <a:off x="8815387" y="2131856"/>
              <a:ext cx="3109826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zh-TW" altLang="en-US" sz="1400" b="1" dirty="0">
                  <a:solidFill>
                    <a:srgbClr val="FF3300"/>
                  </a:solidFill>
                  <a:latin typeface="+mn-ea"/>
                  <a:cs typeface="New Ming" pitchFamily="34" charset="-120"/>
                </a:rPr>
                <a:t>● 洗淨前</a:t>
              </a:r>
              <a:r>
                <a:rPr lang="zh-TW" altLang="en-US" sz="1400" b="1" dirty="0">
                  <a:latin typeface="+mn-ea"/>
                  <a:cs typeface="New Ming" pitchFamily="34" charset="-120"/>
                </a:rPr>
                <a:t>：</a:t>
              </a:r>
              <a:r>
                <a:rPr lang="zh-TW" altLang="en-US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②</a:t>
              </a: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+</a:t>
              </a:r>
              <a:r>
                <a:rPr lang="zh-TW" altLang="en-US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④破裂率，來到</a:t>
              </a: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42%</a:t>
              </a:r>
              <a:r>
                <a:rPr lang="en-US" sz="1400" b="1" dirty="0">
                  <a:latin typeface="+mn-ea"/>
                  <a:cs typeface="New Ming" pitchFamily="34" charset="-120"/>
                </a:rPr>
                <a:t>。</a:t>
              </a:r>
              <a:endParaRPr lang="en-US" sz="1400" b="1" dirty="0">
                <a:latin typeface="+mn-ea"/>
              </a:endParaRPr>
            </a:p>
          </p:txBody>
        </p:sp>
      </p:grpSp>
      <p:grpSp>
        <p:nvGrpSpPr>
          <p:cNvPr id="265" name="群組 264">
            <a:extLst>
              <a:ext uri="{FF2B5EF4-FFF2-40B4-BE49-F238E27FC236}">
                <a16:creationId xmlns:a16="http://schemas.microsoft.com/office/drawing/2014/main" id="{754F4F9C-6BF4-9708-2A3C-CA1752375ECF}"/>
              </a:ext>
            </a:extLst>
          </p:cNvPr>
          <p:cNvGrpSpPr/>
          <p:nvPr/>
        </p:nvGrpSpPr>
        <p:grpSpPr>
          <a:xfrm>
            <a:off x="7568133" y="4232648"/>
            <a:ext cx="3251746" cy="1783507"/>
            <a:chOff x="7429228" y="4278397"/>
            <a:chExt cx="3251746" cy="1783507"/>
          </a:xfrm>
        </p:grpSpPr>
        <p:pic>
          <p:nvPicPr>
            <p:cNvPr id="256" name="圖片 255">
              <a:extLst>
                <a:ext uri="{FF2B5EF4-FFF2-40B4-BE49-F238E27FC236}">
                  <a16:creationId xmlns:a16="http://schemas.microsoft.com/office/drawing/2014/main" id="{1C7F6DE8-4CD1-7B7D-1292-CF3011056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29228" y="4278397"/>
              <a:ext cx="3251746" cy="1783507"/>
            </a:xfrm>
            <a:prstGeom prst="rect">
              <a:avLst/>
            </a:prstGeom>
          </p:spPr>
        </p:pic>
        <p:sp>
          <p:nvSpPr>
            <p:cNvPr id="263" name="橢圓 262">
              <a:extLst>
                <a:ext uri="{FF2B5EF4-FFF2-40B4-BE49-F238E27FC236}">
                  <a16:creationId xmlns:a16="http://schemas.microsoft.com/office/drawing/2014/main" id="{9D9C1A7B-F537-7FCC-FF20-5B9125123319}"/>
                </a:ext>
              </a:extLst>
            </p:cNvPr>
            <p:cNvSpPr/>
            <p:nvPr/>
          </p:nvSpPr>
          <p:spPr>
            <a:xfrm>
              <a:off x="8314234" y="5342724"/>
              <a:ext cx="439241" cy="4392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36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②</a:t>
              </a:r>
              <a:endParaRPr kumimoji="1" lang="zh-TW" altLang="en-US" sz="3600" dirty="0">
                <a:solidFill>
                  <a:srgbClr val="404040"/>
                </a:solidFill>
              </a:endParaRPr>
            </a:p>
          </p:txBody>
        </p:sp>
        <p:sp>
          <p:nvSpPr>
            <p:cNvPr id="264" name="橢圓 263">
              <a:extLst>
                <a:ext uri="{FF2B5EF4-FFF2-40B4-BE49-F238E27FC236}">
                  <a16:creationId xmlns:a16="http://schemas.microsoft.com/office/drawing/2014/main" id="{9EED0C56-8538-DBB1-FAB3-7390793963FB}"/>
                </a:ext>
              </a:extLst>
            </p:cNvPr>
            <p:cNvSpPr/>
            <p:nvPr/>
          </p:nvSpPr>
          <p:spPr>
            <a:xfrm>
              <a:off x="9320709" y="5342724"/>
              <a:ext cx="439241" cy="4392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36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④</a:t>
              </a:r>
              <a:endParaRPr kumimoji="1" lang="zh-TW" altLang="en-US" sz="3600" dirty="0">
                <a:solidFill>
                  <a:srgbClr val="404040"/>
                </a:solidFill>
              </a:endParaRPr>
            </a:p>
          </p:txBody>
        </p:sp>
      </p:grpSp>
      <p:sp>
        <p:nvSpPr>
          <p:cNvPr id="267" name="Text 8">
            <a:extLst>
              <a:ext uri="{FF2B5EF4-FFF2-40B4-BE49-F238E27FC236}">
                <a16:creationId xmlns:a16="http://schemas.microsoft.com/office/drawing/2014/main" id="{550D2484-3BB1-249E-952E-41FE63DE25C0}"/>
              </a:ext>
            </a:extLst>
          </p:cNvPr>
          <p:cNvSpPr/>
          <p:nvPr/>
        </p:nvSpPr>
        <p:spPr>
          <a:xfrm>
            <a:off x="7772400" y="6025401"/>
            <a:ext cx="2875787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FF0000"/>
                </a:solidFill>
                <a:latin typeface="+mn-ea"/>
                <a:cs typeface="New Ming" pitchFamily="34" charset="-120"/>
              </a:rPr>
              <a:t>• </a:t>
            </a:r>
            <a:r>
              <a:rPr lang="zh-TW" altLang="en-US" sz="1600" b="1" dirty="0">
                <a:solidFill>
                  <a:srgbClr val="FF0000"/>
                </a:solidFill>
                <a:latin typeface="+mn-ea"/>
                <a:cs typeface="New Ming" pitchFamily="34" charset="-120"/>
              </a:rPr>
              <a:t>底棧位置破裂率問題特別突出</a:t>
            </a:r>
            <a:endParaRPr lang="en-US" sz="16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102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7FF622-1AC1-2F3C-5A81-FF540C18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267" dirty="0"/>
              <a:t>概要</a:t>
            </a:r>
            <a:endParaRPr lang="ja-JP" altLang="en-US" sz="4267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AB6CA6-2289-37CC-99B7-2B6AF791D537}"/>
              </a:ext>
            </a:extLst>
          </p:cNvPr>
          <p:cNvSpPr txBox="1"/>
          <p:nvPr/>
        </p:nvSpPr>
        <p:spPr>
          <a:xfrm>
            <a:off x="223799" y="1171892"/>
            <a:ext cx="72762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1-	</a:t>
            </a:r>
            <a:r>
              <a:rPr lang="zh-TW" altLang="en-US" sz="2400" dirty="0"/>
              <a:t>現況說明。</a:t>
            </a:r>
            <a:r>
              <a:rPr lang="en-US" altLang="zh-TW" sz="2400" dirty="0"/>
              <a:t>(Y/E</a:t>
            </a:r>
            <a:r>
              <a:rPr lang="zh-TW" altLang="en-US" sz="2400" dirty="0"/>
              <a:t>破裂率比較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2-   </a:t>
            </a:r>
            <a:r>
              <a:rPr lang="zh-TW" altLang="en-US" sz="2400" dirty="0"/>
              <a:t>   運輸破裂的目標設定。</a:t>
            </a:r>
            <a:endParaRPr lang="en-US" altLang="zh-TW" sz="2400" dirty="0"/>
          </a:p>
          <a:p>
            <a:r>
              <a:rPr lang="en-US" altLang="zh-TW" sz="2400" dirty="0"/>
              <a:t>3-	</a:t>
            </a:r>
            <a:r>
              <a:rPr lang="zh-TW" altLang="en-US" sz="2400" dirty="0"/>
              <a:t>去年的改善預定計畫及執行狀況。</a:t>
            </a:r>
          </a:p>
          <a:p>
            <a:r>
              <a:rPr lang="en-US" altLang="zh-TW" sz="2400" dirty="0"/>
              <a:t>4-	</a:t>
            </a:r>
            <a:r>
              <a:rPr lang="zh-TW" altLang="en-US" sz="2400" dirty="0"/>
              <a:t>今年的評價測試計畫。</a:t>
            </a:r>
          </a:p>
          <a:p>
            <a:r>
              <a:rPr lang="en-US" altLang="zh-TW" sz="2400" dirty="0"/>
              <a:t>5-	</a:t>
            </a:r>
            <a:r>
              <a:rPr lang="zh-TW" altLang="en-US" sz="2400" dirty="0"/>
              <a:t>今年評價測試計畫。</a:t>
            </a:r>
          </a:p>
          <a:p>
            <a:r>
              <a:rPr lang="en-US" altLang="zh-TW" sz="2400" dirty="0"/>
              <a:t>6-	</a:t>
            </a:r>
            <a:r>
              <a:rPr lang="zh-TW" altLang="en-US" sz="2400" dirty="0"/>
              <a:t>底棧變更品的效果。</a:t>
            </a:r>
            <a:endParaRPr lang="en-US" altLang="zh-TW" sz="2400" dirty="0"/>
          </a:p>
          <a:p>
            <a:r>
              <a:rPr lang="en-US" altLang="zh-TW" sz="2400" dirty="0"/>
              <a:t>7-	</a:t>
            </a:r>
            <a:r>
              <a:rPr lang="zh-TW" altLang="en-US" sz="2400" dirty="0"/>
              <a:t>今後預計改善的方向</a:t>
            </a:r>
          </a:p>
        </p:txBody>
      </p:sp>
    </p:spTree>
    <p:extLst>
      <p:ext uri="{BB962C8B-B14F-4D97-AF65-F5344CB8AC3E}">
        <p14:creationId xmlns:p14="http://schemas.microsoft.com/office/powerpoint/2010/main" val="220061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BED55-CBA4-9DEE-A9A1-E14D6ADD5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矩形: 圓角化同側角落 257">
            <a:extLst>
              <a:ext uri="{FF2B5EF4-FFF2-40B4-BE49-F238E27FC236}">
                <a16:creationId xmlns:a16="http://schemas.microsoft.com/office/drawing/2014/main" id="{7F939BBE-907F-262E-E10B-771DEAC353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6380143" y="997075"/>
            <a:ext cx="4977156" cy="5486401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1F6B971C-F2AA-661C-3020-188BDD055E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1897684" y="-304672"/>
            <a:ext cx="2449857" cy="5486401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97672729-A9F1-403F-E36C-EDC2086E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85119"/>
            <a:ext cx="190500" cy="266700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78DC45B0-AFFC-F002-1150-0BDBDAB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2789" y="3892056"/>
            <a:ext cx="5483024" cy="23241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9299CF7E-C52F-EABD-CD51-CF1DD8ABA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930156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0CF07438-9077-F809-C1E9-2C4888EB2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1285119"/>
            <a:ext cx="190500" cy="266700"/>
          </a:xfrm>
          <a:prstGeom prst="rect">
            <a:avLst/>
          </a:prstGeom>
        </p:spPr>
      </p:pic>
      <p:sp>
        <p:nvSpPr>
          <p:cNvPr id="51" name="Text 1">
            <a:extLst>
              <a:ext uri="{FF2B5EF4-FFF2-40B4-BE49-F238E27FC236}">
                <a16:creationId xmlns:a16="http://schemas.microsoft.com/office/drawing/2014/main" id="{7AC94599-4DFC-DCC6-93DB-C17681A1980B}"/>
              </a:ext>
            </a:extLst>
          </p:cNvPr>
          <p:cNvSpPr/>
          <p:nvPr/>
        </p:nvSpPr>
        <p:spPr>
          <a:xfrm>
            <a:off x="914400" y="1301257"/>
            <a:ext cx="577081" cy="2344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問題</a:t>
            </a:r>
            <a:r>
              <a:rPr lang="zh-TW" alt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點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D0E1FFCD-67B7-22CF-0F06-117F5DA6A052}"/>
              </a:ext>
            </a:extLst>
          </p:cNvPr>
          <p:cNvSpPr/>
          <p:nvPr/>
        </p:nvSpPr>
        <p:spPr>
          <a:xfrm>
            <a:off x="1162747" y="3410790"/>
            <a:ext cx="4918013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202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4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年，薄板生產主力由YF窯轉變為EF窯後，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積層破裂率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顯著增加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Text 5">
            <a:extLst>
              <a:ext uri="{FF2B5EF4-FFF2-40B4-BE49-F238E27FC236}">
                <a16:creationId xmlns:a16="http://schemas.microsoft.com/office/drawing/2014/main" id="{23AC1E3C-FB9D-3C09-F473-809DCFB36D19}"/>
              </a:ext>
            </a:extLst>
          </p:cNvPr>
          <p:cNvSpPr/>
          <p:nvPr/>
        </p:nvSpPr>
        <p:spPr>
          <a:xfrm>
            <a:off x="914400" y="3930156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現況分析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2" name="Text 7">
            <a:extLst>
              <a:ext uri="{FF2B5EF4-FFF2-40B4-BE49-F238E27FC236}">
                <a16:creationId xmlns:a16="http://schemas.microsoft.com/office/drawing/2014/main" id="{A3F7A5CE-F533-17A8-A7D9-4DE107E084EA}"/>
              </a:ext>
            </a:extLst>
          </p:cNvPr>
          <p:cNvSpPr/>
          <p:nvPr/>
        </p:nvSpPr>
        <p:spPr>
          <a:xfrm>
            <a:off x="609600" y="5720601"/>
            <a:ext cx="5027017" cy="2123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• 工程內部的破裂率差異不大，但開捆階段的破裂問題特別突出</a:t>
            </a:r>
            <a:endParaRPr lang="en-US" sz="1400" b="1" dirty="0">
              <a:latin typeface="+mn-ea"/>
            </a:endParaRPr>
          </a:p>
        </p:txBody>
      </p:sp>
      <p:sp>
        <p:nvSpPr>
          <p:cNvPr id="64" name="Text 8">
            <a:extLst>
              <a:ext uri="{FF2B5EF4-FFF2-40B4-BE49-F238E27FC236}">
                <a16:creationId xmlns:a16="http://schemas.microsoft.com/office/drawing/2014/main" id="{6BD69AF2-F814-2071-3350-4F215B424052}"/>
              </a:ext>
            </a:extLst>
          </p:cNvPr>
          <p:cNvSpPr/>
          <p:nvPr/>
        </p:nvSpPr>
        <p:spPr>
          <a:xfrm>
            <a:off x="609600" y="6025401"/>
            <a:ext cx="3640420" cy="2087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• 需針對EF窯薄板積層板裂問題采取改善措施</a:t>
            </a:r>
            <a:endParaRPr lang="en-US" sz="1400" b="1" dirty="0">
              <a:latin typeface="+mn-ea"/>
            </a:endParaRPr>
          </a:p>
        </p:txBody>
      </p:sp>
      <p:sp>
        <p:nvSpPr>
          <p:cNvPr id="65" name="Text 9">
            <a:extLst>
              <a:ext uri="{FF2B5EF4-FFF2-40B4-BE49-F238E27FC236}">
                <a16:creationId xmlns:a16="http://schemas.microsoft.com/office/drawing/2014/main" id="{C7FB7710-78DC-8518-887D-9F0C4B4BA5A4}"/>
              </a:ext>
            </a:extLst>
          </p:cNvPr>
          <p:cNvSpPr/>
          <p:nvPr/>
        </p:nvSpPr>
        <p:spPr>
          <a:xfrm>
            <a:off x="6858000" y="1285119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數據比較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634331B0-8CBE-E155-74B2-160DAF4070A3}"/>
              </a:ext>
            </a:extLst>
          </p:cNvPr>
          <p:cNvGrpSpPr/>
          <p:nvPr/>
        </p:nvGrpSpPr>
        <p:grpSpPr>
          <a:xfrm>
            <a:off x="800100" y="4287536"/>
            <a:ext cx="5029200" cy="1382520"/>
            <a:chOff x="800100" y="4210050"/>
            <a:chExt cx="5029200" cy="1382520"/>
          </a:xfrm>
        </p:grpSpPr>
        <p:pic>
          <p:nvPicPr>
            <p:cNvPr id="10" name="Image 8" descr="preencoded.png">
              <a:extLst>
                <a:ext uri="{FF2B5EF4-FFF2-40B4-BE49-F238E27FC236}">
                  <a16:creationId xmlns:a16="http://schemas.microsoft.com/office/drawing/2014/main" id="{B68CE370-2CB9-297A-102B-8B38D1F4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00" y="4210050"/>
              <a:ext cx="5029200" cy="381000"/>
            </a:xfrm>
            <a:prstGeom prst="rect">
              <a:avLst/>
            </a:prstGeom>
          </p:spPr>
        </p:pic>
        <p:pic>
          <p:nvPicPr>
            <p:cNvPr id="11" name="Image 9" descr="preencoded.png">
              <a:extLst>
                <a:ext uri="{FF2B5EF4-FFF2-40B4-BE49-F238E27FC236}">
                  <a16:creationId xmlns:a16="http://schemas.microsoft.com/office/drawing/2014/main" id="{51EFD476-2FD3-6DA2-B457-C39AC12F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100" y="4210050"/>
              <a:ext cx="1088827" cy="381000"/>
            </a:xfrm>
            <a:prstGeom prst="rect">
              <a:avLst/>
            </a:prstGeom>
          </p:spPr>
        </p:pic>
        <p:pic>
          <p:nvPicPr>
            <p:cNvPr id="12" name="Image 10" descr="preencoded.png">
              <a:extLst>
                <a:ext uri="{FF2B5EF4-FFF2-40B4-BE49-F238E27FC236}">
                  <a16:creationId xmlns:a16="http://schemas.microsoft.com/office/drawing/2014/main" id="{61040C60-3C45-6AD2-AA71-527A935AC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88927" y="4210050"/>
              <a:ext cx="1109067" cy="381000"/>
            </a:xfrm>
            <a:prstGeom prst="rect">
              <a:avLst/>
            </a:prstGeom>
          </p:spPr>
        </p:pic>
        <p:pic>
          <p:nvPicPr>
            <p:cNvPr id="13" name="Image 11" descr="preencoded.png">
              <a:extLst>
                <a:ext uri="{FF2B5EF4-FFF2-40B4-BE49-F238E27FC236}">
                  <a16:creationId xmlns:a16="http://schemas.microsoft.com/office/drawing/2014/main" id="{0B3F0652-934B-A3AA-BD66-637408DC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7994" y="4210050"/>
              <a:ext cx="1306562" cy="381000"/>
            </a:xfrm>
            <a:prstGeom prst="rect">
              <a:avLst/>
            </a:prstGeom>
          </p:spPr>
        </p:pic>
        <p:pic>
          <p:nvPicPr>
            <p:cNvPr id="17" name="Image 12" descr="preencoded.png">
              <a:extLst>
                <a:ext uri="{FF2B5EF4-FFF2-40B4-BE49-F238E27FC236}">
                  <a16:creationId xmlns:a16="http://schemas.microsoft.com/office/drawing/2014/main" id="{9052B4E7-727D-BF3F-4D83-BCF06409B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04556" y="4210050"/>
              <a:ext cx="1524744" cy="381000"/>
            </a:xfrm>
            <a:prstGeom prst="rect">
              <a:avLst/>
            </a:prstGeom>
          </p:spPr>
        </p:pic>
        <p:pic>
          <p:nvPicPr>
            <p:cNvPr id="18" name="Image 13" descr="preencoded.png">
              <a:extLst>
                <a:ext uri="{FF2B5EF4-FFF2-40B4-BE49-F238E27FC236}">
                  <a16:creationId xmlns:a16="http://schemas.microsoft.com/office/drawing/2014/main" id="{C3D74CCE-AC64-D75C-AFC3-EE965484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0100" y="4591050"/>
              <a:ext cx="5029200" cy="247649"/>
            </a:xfrm>
            <a:prstGeom prst="rect">
              <a:avLst/>
            </a:prstGeom>
          </p:spPr>
        </p:pic>
        <p:pic>
          <p:nvPicPr>
            <p:cNvPr id="33" name="Image 18" descr="preencoded.png">
              <a:extLst>
                <a:ext uri="{FF2B5EF4-FFF2-40B4-BE49-F238E27FC236}">
                  <a16:creationId xmlns:a16="http://schemas.microsoft.com/office/drawing/2014/main" id="{6C8BAF24-45C1-6388-D722-1A59CCD7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0100" y="4843462"/>
              <a:ext cx="5029200" cy="247649"/>
            </a:xfrm>
            <a:prstGeom prst="rect">
              <a:avLst/>
            </a:prstGeom>
          </p:spPr>
        </p:pic>
        <p:pic>
          <p:nvPicPr>
            <p:cNvPr id="38" name="Image 23" descr="preencoded.png">
              <a:extLst>
                <a:ext uri="{FF2B5EF4-FFF2-40B4-BE49-F238E27FC236}">
                  <a16:creationId xmlns:a16="http://schemas.microsoft.com/office/drawing/2014/main" id="{A3880509-807B-73CF-FA49-B565ABD7C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100" y="5097272"/>
              <a:ext cx="5029200" cy="247649"/>
            </a:xfrm>
            <a:prstGeom prst="rect">
              <a:avLst/>
            </a:prstGeom>
          </p:spPr>
        </p:pic>
        <p:pic>
          <p:nvPicPr>
            <p:cNvPr id="43" name="Image 28" descr="preencoded.png">
              <a:extLst>
                <a:ext uri="{FF2B5EF4-FFF2-40B4-BE49-F238E27FC236}">
                  <a16:creationId xmlns:a16="http://schemas.microsoft.com/office/drawing/2014/main" id="{13357DD5-0538-948D-E04A-FD22BD707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100" y="5344921"/>
              <a:ext cx="5029200" cy="247649"/>
            </a:xfrm>
            <a:prstGeom prst="rect">
              <a:avLst/>
            </a:prstGeom>
          </p:spPr>
        </p:pic>
        <p:sp>
          <p:nvSpPr>
            <p:cNvPr id="66" name="Text 10">
              <a:extLst>
                <a:ext uri="{FF2B5EF4-FFF2-40B4-BE49-F238E27FC236}">
                  <a16:creationId xmlns:a16="http://schemas.microsoft.com/office/drawing/2014/main" id="{48F1DB17-6285-13CD-BB9F-7F80846D93A2}"/>
                </a:ext>
              </a:extLst>
            </p:cNvPr>
            <p:cNvSpPr/>
            <p:nvPr/>
          </p:nvSpPr>
          <p:spPr>
            <a:xfrm>
              <a:off x="876300" y="4210050"/>
              <a:ext cx="307777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窯爐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7" name="Text 11">
              <a:extLst>
                <a:ext uri="{FF2B5EF4-FFF2-40B4-BE49-F238E27FC236}">
                  <a16:creationId xmlns:a16="http://schemas.microsoft.com/office/drawing/2014/main" id="{5CFF6054-C86D-1AA2-5AF8-EC8DAF50C0B6}"/>
                </a:ext>
              </a:extLst>
            </p:cNvPr>
            <p:cNvSpPr/>
            <p:nvPr/>
          </p:nvSpPr>
          <p:spPr>
            <a:xfrm>
              <a:off x="1965127" y="4210050"/>
              <a:ext cx="615553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品項類型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8" name="Text 12">
              <a:extLst>
                <a:ext uri="{FF2B5EF4-FFF2-40B4-BE49-F238E27FC236}">
                  <a16:creationId xmlns:a16="http://schemas.microsoft.com/office/drawing/2014/main" id="{F2E028CC-7A68-2508-8B40-8F67C4A3D075}"/>
                </a:ext>
              </a:extLst>
            </p:cNvPr>
            <p:cNvSpPr/>
            <p:nvPr/>
          </p:nvSpPr>
          <p:spPr>
            <a:xfrm>
              <a:off x="3074194" y="4210050"/>
              <a:ext cx="769441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zh-TW" altLang="en-US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積層</a:t>
              </a:r>
              <a:r>
                <a:rPr lang="en-US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破裂率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9" name="Text 13">
              <a:extLst>
                <a:ext uri="{FF2B5EF4-FFF2-40B4-BE49-F238E27FC236}">
                  <a16:creationId xmlns:a16="http://schemas.microsoft.com/office/drawing/2014/main" id="{60B71FDB-BA78-02AB-4A64-4DDBB88AC12D}"/>
                </a:ext>
              </a:extLst>
            </p:cNvPr>
            <p:cNvSpPr/>
            <p:nvPr/>
          </p:nvSpPr>
          <p:spPr>
            <a:xfrm>
              <a:off x="4380756" y="4210050"/>
              <a:ext cx="923330" cy="2067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工程內破裂率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0" name="Text 14">
              <a:extLst>
                <a:ext uri="{FF2B5EF4-FFF2-40B4-BE49-F238E27FC236}">
                  <a16:creationId xmlns:a16="http://schemas.microsoft.com/office/drawing/2014/main" id="{BC5AF676-3FCA-3800-1472-2F609A08CD98}"/>
                </a:ext>
              </a:extLst>
            </p:cNvPr>
            <p:cNvSpPr/>
            <p:nvPr/>
          </p:nvSpPr>
          <p:spPr>
            <a:xfrm>
              <a:off x="876300" y="4591050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EF窯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1" name="Text 15">
              <a:extLst>
                <a:ext uri="{FF2B5EF4-FFF2-40B4-BE49-F238E27FC236}">
                  <a16:creationId xmlns:a16="http://schemas.microsoft.com/office/drawing/2014/main" id="{474AEA6E-F54D-E653-2496-54435CE85222}"/>
                </a:ext>
              </a:extLst>
            </p:cNvPr>
            <p:cNvSpPr/>
            <p:nvPr/>
          </p:nvSpPr>
          <p:spPr>
            <a:xfrm>
              <a:off x="1965127" y="4591050"/>
              <a:ext cx="538609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NONTAS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2" name="Text 16">
              <a:extLst>
                <a:ext uri="{FF2B5EF4-FFF2-40B4-BE49-F238E27FC236}">
                  <a16:creationId xmlns:a16="http://schemas.microsoft.com/office/drawing/2014/main" id="{ADC802AA-062D-54B3-0D5C-28D490A6B692}"/>
                </a:ext>
              </a:extLst>
            </p:cNvPr>
            <p:cNvSpPr/>
            <p:nvPr/>
          </p:nvSpPr>
          <p:spPr>
            <a:xfrm>
              <a:off x="3074194" y="4591050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b="1" dirty="0">
                  <a:solidFill>
                    <a:srgbClr val="DC2626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明顯偏高</a:t>
              </a:r>
              <a:endParaRPr lang="en-US" sz="1400" b="1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3" name="Text 17">
              <a:extLst>
                <a:ext uri="{FF2B5EF4-FFF2-40B4-BE49-F238E27FC236}">
                  <a16:creationId xmlns:a16="http://schemas.microsoft.com/office/drawing/2014/main" id="{6AACA5FA-C8AD-7320-660B-BD46B40D5FA6}"/>
                </a:ext>
              </a:extLst>
            </p:cNvPr>
            <p:cNvSpPr/>
            <p:nvPr/>
          </p:nvSpPr>
          <p:spPr>
            <a:xfrm>
              <a:off x="4380756" y="4591050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4" name="Text 18">
              <a:extLst>
                <a:ext uri="{FF2B5EF4-FFF2-40B4-BE49-F238E27FC236}">
                  <a16:creationId xmlns:a16="http://schemas.microsoft.com/office/drawing/2014/main" id="{2E7738D3-8B6F-D87B-5064-CA7421D1A75E}"/>
                </a:ext>
              </a:extLst>
            </p:cNvPr>
            <p:cNvSpPr/>
            <p:nvPr/>
          </p:nvSpPr>
          <p:spPr>
            <a:xfrm>
              <a:off x="876300" y="484346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YF窯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5" name="Text 19">
              <a:extLst>
                <a:ext uri="{FF2B5EF4-FFF2-40B4-BE49-F238E27FC236}">
                  <a16:creationId xmlns:a16="http://schemas.microsoft.com/office/drawing/2014/main" id="{06BAD93C-73E7-FF5A-233E-4835C167DDA5}"/>
                </a:ext>
              </a:extLst>
            </p:cNvPr>
            <p:cNvSpPr/>
            <p:nvPr/>
          </p:nvSpPr>
          <p:spPr>
            <a:xfrm>
              <a:off x="1965127" y="4843462"/>
              <a:ext cx="538609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NONTAS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6" name="Text 20">
              <a:extLst>
                <a:ext uri="{FF2B5EF4-FFF2-40B4-BE49-F238E27FC236}">
                  <a16:creationId xmlns:a16="http://schemas.microsoft.com/office/drawing/2014/main" id="{D05D6D01-A90D-0417-E8A0-7F3986ED516E}"/>
                </a:ext>
              </a:extLst>
            </p:cNvPr>
            <p:cNvSpPr/>
            <p:nvPr/>
          </p:nvSpPr>
          <p:spPr>
            <a:xfrm>
              <a:off x="3074194" y="484346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較低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7" name="Text 21">
              <a:extLst>
                <a:ext uri="{FF2B5EF4-FFF2-40B4-BE49-F238E27FC236}">
                  <a16:creationId xmlns:a16="http://schemas.microsoft.com/office/drawing/2014/main" id="{F661D092-D500-59E4-9EA6-510FAD35267F}"/>
                </a:ext>
              </a:extLst>
            </p:cNvPr>
            <p:cNvSpPr/>
            <p:nvPr/>
          </p:nvSpPr>
          <p:spPr>
            <a:xfrm>
              <a:off x="4380756" y="4843462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8" name="Text 22">
              <a:extLst>
                <a:ext uri="{FF2B5EF4-FFF2-40B4-BE49-F238E27FC236}">
                  <a16:creationId xmlns:a16="http://schemas.microsoft.com/office/drawing/2014/main" id="{0232D877-B876-7667-C61A-AEB9E83ED3CD}"/>
                </a:ext>
              </a:extLst>
            </p:cNvPr>
            <p:cNvSpPr/>
            <p:nvPr/>
          </p:nvSpPr>
          <p:spPr>
            <a:xfrm>
              <a:off x="876300" y="509727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EF窯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9" name="Text 23">
              <a:extLst>
                <a:ext uri="{FF2B5EF4-FFF2-40B4-BE49-F238E27FC236}">
                  <a16:creationId xmlns:a16="http://schemas.microsoft.com/office/drawing/2014/main" id="{ADB58B8C-B3A5-F0DA-9920-CCF3A1981ADE}"/>
                </a:ext>
              </a:extLst>
            </p:cNvPr>
            <p:cNvSpPr/>
            <p:nvPr/>
          </p:nvSpPr>
          <p:spPr>
            <a:xfrm>
              <a:off x="1965127" y="5097272"/>
              <a:ext cx="269304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0" name="Text 24">
              <a:extLst>
                <a:ext uri="{FF2B5EF4-FFF2-40B4-BE49-F238E27FC236}">
                  <a16:creationId xmlns:a16="http://schemas.microsoft.com/office/drawing/2014/main" id="{39FF9871-4D7E-5D0D-7D11-3BC756EA7794}"/>
                </a:ext>
              </a:extLst>
            </p:cNvPr>
            <p:cNvSpPr/>
            <p:nvPr/>
          </p:nvSpPr>
          <p:spPr>
            <a:xfrm>
              <a:off x="3074194" y="509727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b="1" dirty="0">
                  <a:solidFill>
                    <a:srgbClr val="F97316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較高</a:t>
              </a:r>
              <a:endParaRPr lang="en-US" sz="1400" b="1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1" name="Text 25">
              <a:extLst>
                <a:ext uri="{FF2B5EF4-FFF2-40B4-BE49-F238E27FC236}">
                  <a16:creationId xmlns:a16="http://schemas.microsoft.com/office/drawing/2014/main" id="{66C72D0E-C4EB-E6DD-2962-574571174280}"/>
                </a:ext>
              </a:extLst>
            </p:cNvPr>
            <p:cNvSpPr/>
            <p:nvPr/>
          </p:nvSpPr>
          <p:spPr>
            <a:xfrm>
              <a:off x="4380756" y="5097272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2" name="Text 26">
              <a:extLst>
                <a:ext uri="{FF2B5EF4-FFF2-40B4-BE49-F238E27FC236}">
                  <a16:creationId xmlns:a16="http://schemas.microsoft.com/office/drawing/2014/main" id="{92CC426D-4341-A5DB-9D6E-FE943ADAEF30}"/>
                </a:ext>
              </a:extLst>
            </p:cNvPr>
            <p:cNvSpPr/>
            <p:nvPr/>
          </p:nvSpPr>
          <p:spPr>
            <a:xfrm>
              <a:off x="876300" y="5344921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YF窯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3" name="Text 27">
              <a:extLst>
                <a:ext uri="{FF2B5EF4-FFF2-40B4-BE49-F238E27FC236}">
                  <a16:creationId xmlns:a16="http://schemas.microsoft.com/office/drawing/2014/main" id="{E81A66EF-DEFF-EEF8-F4EE-B96D7704138C}"/>
                </a:ext>
              </a:extLst>
            </p:cNvPr>
            <p:cNvSpPr/>
            <p:nvPr/>
          </p:nvSpPr>
          <p:spPr>
            <a:xfrm>
              <a:off x="1965127" y="5344921"/>
              <a:ext cx="269304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4" name="Text 28">
              <a:extLst>
                <a:ext uri="{FF2B5EF4-FFF2-40B4-BE49-F238E27FC236}">
                  <a16:creationId xmlns:a16="http://schemas.microsoft.com/office/drawing/2014/main" id="{54CF41B2-49DE-DBF5-CE19-41F0BA0A7015}"/>
                </a:ext>
              </a:extLst>
            </p:cNvPr>
            <p:cNvSpPr/>
            <p:nvPr/>
          </p:nvSpPr>
          <p:spPr>
            <a:xfrm>
              <a:off x="3074194" y="5344921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較低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5" name="Text 29">
              <a:extLst>
                <a:ext uri="{FF2B5EF4-FFF2-40B4-BE49-F238E27FC236}">
                  <a16:creationId xmlns:a16="http://schemas.microsoft.com/office/drawing/2014/main" id="{43338648-2DFD-ED77-AA15-E4A934138261}"/>
                </a:ext>
              </a:extLst>
            </p:cNvPr>
            <p:cNvSpPr/>
            <p:nvPr/>
          </p:nvSpPr>
          <p:spPr>
            <a:xfrm>
              <a:off x="4380756" y="5344921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sp>
        <p:nvSpPr>
          <p:cNvPr id="90" name="タイトル 1">
            <a:extLst>
              <a:ext uri="{FF2B5EF4-FFF2-40B4-BE49-F238E27FC236}">
                <a16:creationId xmlns:a16="http://schemas.microsoft.com/office/drawing/2014/main" id="{53979129-B063-E19D-38F1-DCC4D1CE89B0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387798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</a:rPr>
              <a:t>問題背景與現況分析</a:t>
            </a:r>
            <a:endParaRPr kumimoji="1" lang="zh-TW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A68E6F6-A982-CEB8-9564-8C2ED8A97A43}"/>
              </a:ext>
            </a:extLst>
          </p:cNvPr>
          <p:cNvGrpSpPr/>
          <p:nvPr/>
        </p:nvGrpSpPr>
        <p:grpSpPr>
          <a:xfrm>
            <a:off x="876301" y="1496519"/>
            <a:ext cx="4960620" cy="1871314"/>
            <a:chOff x="876301" y="1338263"/>
            <a:chExt cx="4960620" cy="1871314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67F5B1D2-857C-1F52-7B6A-A4A7CF0CB06B}"/>
                </a:ext>
              </a:extLst>
            </p:cNvPr>
            <p:cNvGrpSpPr/>
            <p:nvPr/>
          </p:nvGrpSpPr>
          <p:grpSpPr>
            <a:xfrm>
              <a:off x="876301" y="1338263"/>
              <a:ext cx="4960620" cy="1871314"/>
              <a:chOff x="876301" y="1489712"/>
              <a:chExt cx="4960620" cy="1871314"/>
            </a:xfrm>
          </p:grpSpPr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914E4CA9-2528-66FB-24F6-61DCC0AD0660}"/>
                  </a:ext>
                </a:extLst>
              </p:cNvPr>
              <p:cNvSpPr/>
              <p:nvPr/>
            </p:nvSpPr>
            <p:spPr>
              <a:xfrm>
                <a:off x="3764280" y="1714500"/>
                <a:ext cx="2052000" cy="1646525"/>
              </a:xfrm>
              <a:prstGeom prst="roundRect">
                <a:avLst>
                  <a:gd name="adj" fmla="val 2056"/>
                </a:avLst>
              </a:prstGeom>
              <a:solidFill>
                <a:srgbClr val="FFC1D4">
                  <a:alpha val="2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DEAFDC38-7F74-09E1-3244-3B7BCEEB0F96}"/>
                  </a:ext>
                </a:extLst>
              </p:cNvPr>
              <p:cNvSpPr/>
              <p:nvPr/>
            </p:nvSpPr>
            <p:spPr>
              <a:xfrm>
                <a:off x="1177469" y="1714500"/>
                <a:ext cx="2574000" cy="1646525"/>
              </a:xfrm>
              <a:prstGeom prst="roundRect">
                <a:avLst>
                  <a:gd name="adj" fmla="val 2056"/>
                </a:avLst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Text 1">
                <a:extLst>
                  <a:ext uri="{FF2B5EF4-FFF2-40B4-BE49-F238E27FC236}">
                    <a16:creationId xmlns:a16="http://schemas.microsoft.com/office/drawing/2014/main" id="{EDC5F4D9-7C57-3D2E-4F98-40C9E4A61D5B}"/>
                  </a:ext>
                </a:extLst>
              </p:cNvPr>
              <p:cNvSpPr/>
              <p:nvPr/>
            </p:nvSpPr>
            <p:spPr>
              <a:xfrm>
                <a:off x="2302341" y="1734651"/>
                <a:ext cx="259686" cy="26930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2000" b="1" dirty="0">
                    <a:solidFill>
                      <a:srgbClr val="0000FF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  <a:cs typeface="Microsoft YaHei" pitchFamily="34" charset="-120"/>
                  </a:rPr>
                  <a:t>YF</a:t>
                </a:r>
                <a:endParaRPr lang="en-US" sz="2000" dirty="0">
                  <a:solidFill>
                    <a:srgbClr val="0000FF"/>
                  </a:solidFill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30" name="Text 1">
                <a:extLst>
                  <a:ext uri="{FF2B5EF4-FFF2-40B4-BE49-F238E27FC236}">
                    <a16:creationId xmlns:a16="http://schemas.microsoft.com/office/drawing/2014/main" id="{5FAF4D4B-F685-E57C-9BDF-1D9C8607A9F3}"/>
                  </a:ext>
                </a:extLst>
              </p:cNvPr>
              <p:cNvSpPr/>
              <p:nvPr/>
            </p:nvSpPr>
            <p:spPr>
              <a:xfrm>
                <a:off x="4632355" y="1734651"/>
                <a:ext cx="259686" cy="26930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2000" b="1" dirty="0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  <a:cs typeface="Microsoft YaHei" pitchFamily="34" charset="-120"/>
                  </a:rPr>
                  <a:t>EF</a:t>
                </a:r>
                <a:endParaRPr lang="en-US" sz="2000" dirty="0">
                  <a:solidFill>
                    <a:srgbClr val="FF0000"/>
                  </a:solidFill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2CCCC808-14C3-ED46-4FF7-658D51CB1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6301" y="1489712"/>
                <a:ext cx="4960620" cy="1871314"/>
              </a:xfrm>
              <a:prstGeom prst="rect">
                <a:avLst/>
              </a:prstGeom>
            </p:spPr>
          </p:pic>
        </p:grpSp>
        <p:pic>
          <p:nvPicPr>
            <p:cNvPr id="55" name="圖形 54" descr="箭號: 略彎曲線 外框">
              <a:extLst>
                <a:ext uri="{FF2B5EF4-FFF2-40B4-BE49-F238E27FC236}">
                  <a16:creationId xmlns:a16="http://schemas.microsoft.com/office/drawing/2014/main" id="{2FD719E5-7634-EDF8-3942-FC519851E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9665050">
              <a:off x="4278531" y="1893557"/>
              <a:ext cx="962971" cy="773429"/>
            </a:xfrm>
            <a:prstGeom prst="rect">
              <a:avLst/>
            </a:prstGeom>
          </p:spPr>
        </p:pic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0E9059EB-9561-46F2-EBB8-DAA30E7A5AC7}"/>
              </a:ext>
            </a:extLst>
          </p:cNvPr>
          <p:cNvGrpSpPr/>
          <p:nvPr/>
        </p:nvGrpSpPr>
        <p:grpSpPr>
          <a:xfrm>
            <a:off x="6672897" y="1496519"/>
            <a:ext cx="5271305" cy="2590998"/>
            <a:chOff x="6672897" y="1338263"/>
            <a:chExt cx="5271305" cy="2590998"/>
          </a:xfrm>
        </p:grpSpPr>
        <p:sp>
          <p:nvSpPr>
            <p:cNvPr id="261" name="矩形: 圓角 260">
              <a:extLst>
                <a:ext uri="{FF2B5EF4-FFF2-40B4-BE49-F238E27FC236}">
                  <a16:creationId xmlns:a16="http://schemas.microsoft.com/office/drawing/2014/main" id="{FE6DD9CE-FABA-49FC-712C-87A4646CD0AC}"/>
                </a:ext>
              </a:extLst>
            </p:cNvPr>
            <p:cNvSpPr/>
            <p:nvPr/>
          </p:nvSpPr>
          <p:spPr>
            <a:xfrm>
              <a:off x="7361001" y="1648461"/>
              <a:ext cx="930829" cy="2090765"/>
            </a:xfrm>
            <a:prstGeom prst="roundRect">
              <a:avLst>
                <a:gd name="adj" fmla="val 4388"/>
              </a:avLst>
            </a:prstGeom>
            <a:solidFill>
              <a:srgbClr val="FFC1D4">
                <a:alpha val="20000"/>
              </a:srgb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257" name="圖片 256">
              <a:extLst>
                <a:ext uri="{FF2B5EF4-FFF2-40B4-BE49-F238E27FC236}">
                  <a16:creationId xmlns:a16="http://schemas.microsoft.com/office/drawing/2014/main" id="{6E8B88CE-924B-10FC-1179-82D529037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6672897" y="1338263"/>
              <a:ext cx="4741863" cy="2590998"/>
            </a:xfrm>
            <a:prstGeom prst="rect">
              <a:avLst/>
            </a:prstGeom>
          </p:spPr>
        </p:pic>
        <p:sp>
          <p:nvSpPr>
            <p:cNvPr id="259" name="Text 2">
              <a:extLst>
                <a:ext uri="{FF2B5EF4-FFF2-40B4-BE49-F238E27FC236}">
                  <a16:creationId xmlns:a16="http://schemas.microsoft.com/office/drawing/2014/main" id="{7080B06C-BB40-0DDF-A85E-0609AFD38D9F}"/>
                </a:ext>
              </a:extLst>
            </p:cNvPr>
            <p:cNvSpPr/>
            <p:nvPr/>
          </p:nvSpPr>
          <p:spPr>
            <a:xfrm>
              <a:off x="8654840" y="1779933"/>
              <a:ext cx="3289362" cy="2132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zh-TW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New Ming" pitchFamily="34" charset="-120"/>
                </a:rPr>
                <a:t>● 底棧位置</a:t>
              </a:r>
              <a:r>
                <a:rPr lang="zh-TW" altLang="en-US" sz="1400" b="1" dirty="0">
                  <a:latin typeface="+mn-ea"/>
                  <a:cs typeface="New Ming" pitchFamily="34" charset="-120"/>
                </a:rPr>
                <a:t>：</a:t>
              </a:r>
              <a:r>
                <a:rPr lang="zh-TW" altLang="en-US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②</a:t>
              </a: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+</a:t>
              </a:r>
              <a:r>
                <a:rPr lang="zh-TW" altLang="en-US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④破裂率，高達</a:t>
              </a: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87%</a:t>
              </a:r>
              <a:r>
                <a:rPr lang="en-US" sz="1400" b="1" dirty="0">
                  <a:latin typeface="+mn-ea"/>
                  <a:cs typeface="New Ming" pitchFamily="34" charset="-120"/>
                </a:rPr>
                <a:t>。</a:t>
              </a:r>
              <a:endParaRPr lang="en-US" sz="1400" b="1" dirty="0">
                <a:latin typeface="+mn-ea"/>
              </a:endParaRPr>
            </a:p>
          </p:txBody>
        </p:sp>
        <p:sp>
          <p:nvSpPr>
            <p:cNvPr id="2" name="Text 2">
              <a:extLst>
                <a:ext uri="{FF2B5EF4-FFF2-40B4-BE49-F238E27FC236}">
                  <a16:creationId xmlns:a16="http://schemas.microsoft.com/office/drawing/2014/main" id="{E8F81336-8280-E886-8888-F12CFC3364FB}"/>
                </a:ext>
              </a:extLst>
            </p:cNvPr>
            <p:cNvSpPr/>
            <p:nvPr/>
          </p:nvSpPr>
          <p:spPr>
            <a:xfrm>
              <a:off x="8654840" y="2169532"/>
              <a:ext cx="3199594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zh-TW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New Ming" pitchFamily="34" charset="-120"/>
                </a:rPr>
                <a:t>● 底部位置</a:t>
              </a:r>
              <a:r>
                <a:rPr lang="zh-TW" altLang="en-US" sz="1400" b="1" dirty="0">
                  <a:latin typeface="+mn-ea"/>
                  <a:cs typeface="New Ming" pitchFamily="34" charset="-120"/>
                </a:rPr>
                <a:t>：</a:t>
              </a:r>
              <a:r>
                <a:rPr lang="zh-TW" altLang="en-US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①～ ⑤破裂率總和</a:t>
              </a: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93%</a:t>
              </a:r>
              <a:r>
                <a:rPr lang="en-US" sz="1400" b="1" dirty="0">
                  <a:latin typeface="+mn-ea"/>
                  <a:cs typeface="New Ming" pitchFamily="34" charset="-120"/>
                </a:rPr>
                <a:t>。</a:t>
              </a:r>
              <a:endParaRPr lang="en-US" sz="1400" b="1" dirty="0">
                <a:latin typeface="+mn-ea"/>
              </a:endParaRPr>
            </a:p>
          </p:txBody>
        </p:sp>
      </p:grpSp>
      <p:grpSp>
        <p:nvGrpSpPr>
          <p:cNvPr id="265" name="群組 264">
            <a:extLst>
              <a:ext uri="{FF2B5EF4-FFF2-40B4-BE49-F238E27FC236}">
                <a16:creationId xmlns:a16="http://schemas.microsoft.com/office/drawing/2014/main" id="{754F4F9C-6BF4-9708-2A3C-CA1752375ECF}"/>
              </a:ext>
            </a:extLst>
          </p:cNvPr>
          <p:cNvGrpSpPr/>
          <p:nvPr/>
        </p:nvGrpSpPr>
        <p:grpSpPr>
          <a:xfrm>
            <a:off x="7568133" y="4232648"/>
            <a:ext cx="3251746" cy="1783507"/>
            <a:chOff x="7429228" y="4278397"/>
            <a:chExt cx="3251746" cy="1783507"/>
          </a:xfrm>
        </p:grpSpPr>
        <p:pic>
          <p:nvPicPr>
            <p:cNvPr id="256" name="圖片 255">
              <a:extLst>
                <a:ext uri="{FF2B5EF4-FFF2-40B4-BE49-F238E27FC236}">
                  <a16:creationId xmlns:a16="http://schemas.microsoft.com/office/drawing/2014/main" id="{1C7F6DE8-4CD1-7B7D-1292-CF3011056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429228" y="4278397"/>
              <a:ext cx="3251746" cy="1783507"/>
            </a:xfrm>
            <a:prstGeom prst="rect">
              <a:avLst/>
            </a:prstGeom>
          </p:spPr>
        </p:pic>
        <p:sp>
          <p:nvSpPr>
            <p:cNvPr id="263" name="橢圓 262">
              <a:extLst>
                <a:ext uri="{FF2B5EF4-FFF2-40B4-BE49-F238E27FC236}">
                  <a16:creationId xmlns:a16="http://schemas.microsoft.com/office/drawing/2014/main" id="{9D9C1A7B-F537-7FCC-FF20-5B9125123319}"/>
                </a:ext>
              </a:extLst>
            </p:cNvPr>
            <p:cNvSpPr/>
            <p:nvPr/>
          </p:nvSpPr>
          <p:spPr>
            <a:xfrm>
              <a:off x="8314234" y="5342724"/>
              <a:ext cx="439241" cy="4392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36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②</a:t>
              </a:r>
              <a:endParaRPr kumimoji="1" lang="zh-TW" altLang="en-US" sz="3600" dirty="0">
                <a:solidFill>
                  <a:srgbClr val="404040"/>
                </a:solidFill>
              </a:endParaRPr>
            </a:p>
          </p:txBody>
        </p:sp>
        <p:sp>
          <p:nvSpPr>
            <p:cNvPr id="264" name="橢圓 263">
              <a:extLst>
                <a:ext uri="{FF2B5EF4-FFF2-40B4-BE49-F238E27FC236}">
                  <a16:creationId xmlns:a16="http://schemas.microsoft.com/office/drawing/2014/main" id="{9EED0C56-8538-DBB1-FAB3-7390793963FB}"/>
                </a:ext>
              </a:extLst>
            </p:cNvPr>
            <p:cNvSpPr/>
            <p:nvPr/>
          </p:nvSpPr>
          <p:spPr>
            <a:xfrm>
              <a:off x="9320709" y="5342724"/>
              <a:ext cx="439241" cy="4392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36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④</a:t>
              </a:r>
              <a:endParaRPr kumimoji="1" lang="zh-TW" altLang="en-US" sz="3600" dirty="0">
                <a:solidFill>
                  <a:srgbClr val="404040"/>
                </a:solidFill>
              </a:endParaRPr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8AD56DCB-391F-6DDA-9EC3-1DAD90207B45}"/>
                </a:ext>
              </a:extLst>
            </p:cNvPr>
            <p:cNvSpPr/>
            <p:nvPr/>
          </p:nvSpPr>
          <p:spPr>
            <a:xfrm>
              <a:off x="7984335" y="5536646"/>
              <a:ext cx="279451" cy="279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FF3300"/>
                  </a:solidFill>
                  <a:latin typeface="+mn-ea"/>
                  <a:cs typeface="New Ming" pitchFamily="34" charset="-120"/>
                </a:rPr>
                <a:t>①</a:t>
              </a:r>
              <a:endParaRPr kumimoji="1" lang="zh-TW" altLang="en-US" sz="2000" dirty="0">
                <a:solidFill>
                  <a:srgbClr val="FF3300"/>
                </a:solidFill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8FEF922C-C3E6-8267-6CC2-2405B65EC17A}"/>
                </a:ext>
              </a:extLst>
            </p:cNvPr>
            <p:cNvSpPr/>
            <p:nvPr/>
          </p:nvSpPr>
          <p:spPr>
            <a:xfrm>
              <a:off x="8976661" y="5517598"/>
              <a:ext cx="279451" cy="279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B0F0"/>
                  </a:solidFill>
                  <a:latin typeface="+mn-ea"/>
                  <a:cs typeface="New Ming" pitchFamily="34" charset="-120"/>
                </a:rPr>
                <a:t>③</a:t>
              </a:r>
              <a:endParaRPr kumimoji="1" lang="zh-TW" altLang="en-US" sz="2000" dirty="0">
                <a:solidFill>
                  <a:srgbClr val="00B0F0"/>
                </a:solidFill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8C9A76C3-EB43-BADA-EB48-8C6B50917426}"/>
                </a:ext>
              </a:extLst>
            </p:cNvPr>
            <p:cNvSpPr/>
            <p:nvPr/>
          </p:nvSpPr>
          <p:spPr>
            <a:xfrm>
              <a:off x="9907113" y="5527122"/>
              <a:ext cx="279451" cy="279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00FF"/>
                  </a:solidFill>
                  <a:latin typeface="+mn-ea"/>
                  <a:cs typeface="New Ming" pitchFamily="34" charset="-120"/>
                </a:rPr>
                <a:t>⑤</a:t>
              </a:r>
              <a:endParaRPr kumimoji="1" lang="zh-TW" altLang="en-US" sz="2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67" name="Text 8">
            <a:extLst>
              <a:ext uri="{FF2B5EF4-FFF2-40B4-BE49-F238E27FC236}">
                <a16:creationId xmlns:a16="http://schemas.microsoft.com/office/drawing/2014/main" id="{550D2484-3BB1-249E-952E-41FE63DE25C0}"/>
              </a:ext>
            </a:extLst>
          </p:cNvPr>
          <p:cNvSpPr/>
          <p:nvPr/>
        </p:nvSpPr>
        <p:spPr>
          <a:xfrm>
            <a:off x="7772400" y="6025401"/>
            <a:ext cx="2875787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FF0000"/>
                </a:solidFill>
                <a:latin typeface="+mn-ea"/>
                <a:cs typeface="New Ming" pitchFamily="34" charset="-120"/>
              </a:rPr>
              <a:t>• </a:t>
            </a:r>
            <a:r>
              <a:rPr lang="zh-TW" altLang="en-US" sz="1600" b="1" dirty="0">
                <a:solidFill>
                  <a:srgbClr val="FF0000"/>
                </a:solidFill>
                <a:latin typeface="+mn-ea"/>
                <a:cs typeface="New Ming" pitchFamily="34" charset="-120"/>
              </a:rPr>
              <a:t>底棧位置破裂率問題特別突出</a:t>
            </a:r>
            <a:endParaRPr lang="en-US" sz="16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816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9D7D5-AE18-B5BF-FF9D-CCADA7CAB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E3C67-9A01-7F6F-F6D2-D9BBF4AC69C9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1826141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原因探討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B7C323-0F0C-71DE-9BD3-B2F816AF9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476250" cy="476250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48D1FE84-6445-807F-5519-1D7176231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8" y="1381125"/>
            <a:ext cx="257175" cy="304800"/>
          </a:xfrm>
          <a:prstGeom prst="rect">
            <a:avLst/>
          </a:prstGeom>
        </p:spPr>
      </p:pic>
      <p:pic>
        <p:nvPicPr>
          <p:cNvPr id="9" name="Image 5">
            <a:extLst>
              <a:ext uri="{FF2B5EF4-FFF2-40B4-BE49-F238E27FC236}">
                <a16:creationId xmlns:a16="http://schemas.microsoft.com/office/drawing/2014/main" id="{3AB0F728-CEF1-61D2-33AD-DE1465CFA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305050"/>
            <a:ext cx="5143500" cy="381000"/>
          </a:xfrm>
          <a:prstGeom prst="rect">
            <a:avLst/>
          </a:prstGeom>
        </p:spPr>
      </p:pic>
      <p:pic>
        <p:nvPicPr>
          <p:cNvPr id="17" name="Image 6">
            <a:extLst>
              <a:ext uri="{FF2B5EF4-FFF2-40B4-BE49-F238E27FC236}">
                <a16:creationId xmlns:a16="http://schemas.microsoft.com/office/drawing/2014/main" id="{FA5A07C0-DA49-68E2-6505-8ADCD4ED5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305050"/>
            <a:ext cx="2603153" cy="381000"/>
          </a:xfrm>
          <a:prstGeom prst="rect">
            <a:avLst/>
          </a:prstGeom>
        </p:spPr>
      </p:pic>
      <p:pic>
        <p:nvPicPr>
          <p:cNvPr id="18" name="Image 7">
            <a:extLst>
              <a:ext uri="{FF2B5EF4-FFF2-40B4-BE49-F238E27FC236}">
                <a16:creationId xmlns:a16="http://schemas.microsoft.com/office/drawing/2014/main" id="{6CA5C629-65B9-03FE-03E1-AF8BB094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753" y="2305050"/>
            <a:ext cx="1286024" cy="381000"/>
          </a:xfrm>
          <a:prstGeom prst="rect">
            <a:avLst/>
          </a:prstGeom>
        </p:spPr>
      </p:pic>
      <p:pic>
        <p:nvPicPr>
          <p:cNvPr id="20" name="Image 8">
            <a:extLst>
              <a:ext uri="{FF2B5EF4-FFF2-40B4-BE49-F238E27FC236}">
                <a16:creationId xmlns:a16="http://schemas.microsoft.com/office/drawing/2014/main" id="{3EF22E27-726B-FC06-4A03-8FDBE4465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777" y="2305050"/>
            <a:ext cx="1254323" cy="381000"/>
          </a:xfrm>
          <a:prstGeom prst="rect">
            <a:avLst/>
          </a:prstGeom>
        </p:spPr>
      </p:pic>
      <p:pic>
        <p:nvPicPr>
          <p:cNvPr id="21" name="Image 9">
            <a:extLst>
              <a:ext uri="{FF2B5EF4-FFF2-40B4-BE49-F238E27FC236}">
                <a16:creationId xmlns:a16="http://schemas.microsoft.com/office/drawing/2014/main" id="{6666E594-BB4D-75B8-B0FA-C6796E625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686050"/>
            <a:ext cx="5143500" cy="304800"/>
          </a:xfrm>
          <a:prstGeom prst="rect">
            <a:avLst/>
          </a:prstGeom>
        </p:spPr>
      </p:pic>
      <p:pic>
        <p:nvPicPr>
          <p:cNvPr id="26" name="Image 13">
            <a:extLst>
              <a:ext uri="{FF2B5EF4-FFF2-40B4-BE49-F238E27FC236}">
                <a16:creationId xmlns:a16="http://schemas.microsoft.com/office/drawing/2014/main" id="{68CEEFDD-9DC5-FF63-B036-61FE2B52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990850"/>
            <a:ext cx="5143500" cy="304800"/>
          </a:xfrm>
          <a:prstGeom prst="rect">
            <a:avLst/>
          </a:prstGeom>
        </p:spPr>
      </p:pic>
      <p:pic>
        <p:nvPicPr>
          <p:cNvPr id="49" name="Image 17">
            <a:extLst>
              <a:ext uri="{FF2B5EF4-FFF2-40B4-BE49-F238E27FC236}">
                <a16:creationId xmlns:a16="http://schemas.microsoft.com/office/drawing/2014/main" id="{3E3FE01D-458C-FBCD-1D10-FCBD130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295650"/>
            <a:ext cx="5143500" cy="304800"/>
          </a:xfrm>
          <a:prstGeom prst="rect">
            <a:avLst/>
          </a:prstGeom>
        </p:spPr>
      </p:pic>
      <p:pic>
        <p:nvPicPr>
          <p:cNvPr id="57" name="Image 25">
            <a:extLst>
              <a:ext uri="{FF2B5EF4-FFF2-40B4-BE49-F238E27FC236}">
                <a16:creationId xmlns:a16="http://schemas.microsoft.com/office/drawing/2014/main" id="{B67B9E7B-3ECD-232A-26E7-EA4C52DB0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295400"/>
            <a:ext cx="476250" cy="476250"/>
          </a:xfrm>
          <a:prstGeom prst="rect">
            <a:avLst/>
          </a:prstGeom>
        </p:spPr>
      </p:pic>
      <p:pic>
        <p:nvPicPr>
          <p:cNvPr id="58" name="Image 26">
            <a:extLst>
              <a:ext uri="{FF2B5EF4-FFF2-40B4-BE49-F238E27FC236}">
                <a16:creationId xmlns:a16="http://schemas.microsoft.com/office/drawing/2014/main" id="{F010CE38-F60C-BE37-1AF8-C9D38129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4150" y="1381125"/>
            <a:ext cx="285750" cy="304800"/>
          </a:xfrm>
          <a:prstGeom prst="rect">
            <a:avLst/>
          </a:prstGeom>
        </p:spPr>
      </p:pic>
      <p:pic>
        <p:nvPicPr>
          <p:cNvPr id="59" name="Image 27">
            <a:extLst>
              <a:ext uri="{FF2B5EF4-FFF2-40B4-BE49-F238E27FC236}">
                <a16:creationId xmlns:a16="http://schemas.microsoft.com/office/drawing/2014/main" id="{CB7BF683-FBAF-BDDF-F608-4165A29E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2343150"/>
            <a:ext cx="219075" cy="266700"/>
          </a:xfrm>
          <a:prstGeom prst="rect">
            <a:avLst/>
          </a:prstGeom>
        </p:spPr>
      </p:pic>
      <p:pic>
        <p:nvPicPr>
          <p:cNvPr id="60" name="Image 28">
            <a:extLst>
              <a:ext uri="{FF2B5EF4-FFF2-40B4-BE49-F238E27FC236}">
                <a16:creationId xmlns:a16="http://schemas.microsoft.com/office/drawing/2014/main" id="{854DF712-78B1-9426-4A7A-066B09B77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3143250"/>
            <a:ext cx="219075" cy="266700"/>
          </a:xfrm>
          <a:prstGeom prst="rect">
            <a:avLst/>
          </a:prstGeom>
        </p:spPr>
      </p:pic>
      <p:pic>
        <p:nvPicPr>
          <p:cNvPr id="61" name="Image 29">
            <a:extLst>
              <a:ext uri="{FF2B5EF4-FFF2-40B4-BE49-F238E27FC236}">
                <a16:creationId xmlns:a16="http://schemas.microsoft.com/office/drawing/2014/main" id="{5B2832D0-E8E0-94E0-17FF-1358A00F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943350"/>
            <a:ext cx="171450" cy="266700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6137DD3F-2766-AC81-C0B7-48F175A7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38250" y="140017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生產差異</a:t>
            </a:r>
            <a:endParaRPr lang="en-US" sz="1500" dirty="0">
              <a:latin typeface="+mn-ea"/>
            </a:endParaRPr>
          </a:p>
        </p:txBody>
      </p:sp>
      <p:sp>
        <p:nvSpPr>
          <p:cNvPr id="64" name="Text 2">
            <a:extLst>
              <a:ext uri="{FF2B5EF4-FFF2-40B4-BE49-F238E27FC236}">
                <a16:creationId xmlns:a16="http://schemas.microsoft.com/office/drawing/2014/main" id="{2920D359-F4A9-5757-DE14-6E5174E33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1924050"/>
            <a:ext cx="2178481" cy="2363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5803D"/>
                </a:solidFill>
                <a:latin typeface="+mn-ea"/>
                <a:cs typeface="Microsoft YaHei" pitchFamily="34" charset="-120"/>
              </a:rPr>
              <a:t>EF窯與YF窯的生產參數對比</a:t>
            </a:r>
            <a:endParaRPr lang="en-US" sz="1350" b="1" dirty="0">
              <a:latin typeface="+mn-ea"/>
            </a:endParaRPr>
          </a:p>
        </p:txBody>
      </p:sp>
      <p:sp>
        <p:nvSpPr>
          <p:cNvPr id="65" name="Text 3">
            <a:extLst>
              <a:ext uri="{FF2B5EF4-FFF2-40B4-BE49-F238E27FC236}">
                <a16:creationId xmlns:a16="http://schemas.microsoft.com/office/drawing/2014/main" id="{CDF666CE-3200-A91E-6967-E00A0E965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" y="2305050"/>
            <a:ext cx="307777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+mn-ea"/>
                <a:cs typeface="New Ming" pitchFamily="34" charset="-120"/>
              </a:rPr>
              <a:t>參數</a:t>
            </a:r>
            <a:endParaRPr lang="en-US" sz="1200" dirty="0">
              <a:latin typeface="+mn-ea"/>
            </a:endParaRPr>
          </a:p>
        </p:txBody>
      </p:sp>
      <p:sp>
        <p:nvSpPr>
          <p:cNvPr id="66" name="Text 4">
            <a:extLst>
              <a:ext uri="{FF2B5EF4-FFF2-40B4-BE49-F238E27FC236}">
                <a16:creationId xmlns:a16="http://schemas.microsoft.com/office/drawing/2014/main" id="{D317477D-DE78-50AF-F8BB-7EBA5F3B8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8953" y="2305050"/>
            <a:ext cx="349455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+mn-ea"/>
                <a:cs typeface="New Ming" pitchFamily="34" charset="-120"/>
              </a:rPr>
              <a:t>EF窯</a:t>
            </a:r>
            <a:endParaRPr lang="en-US" sz="1200" dirty="0">
              <a:latin typeface="+mn-ea"/>
            </a:endParaRPr>
          </a:p>
        </p:txBody>
      </p:sp>
      <p:sp>
        <p:nvSpPr>
          <p:cNvPr id="67" name="Text 5">
            <a:extLst>
              <a:ext uri="{FF2B5EF4-FFF2-40B4-BE49-F238E27FC236}">
                <a16:creationId xmlns:a16="http://schemas.microsoft.com/office/drawing/2014/main" id="{D6EE475F-1E7F-C812-C41C-B2D55DF31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4977" y="2305050"/>
            <a:ext cx="355867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+mn-ea"/>
                <a:cs typeface="New Ming" pitchFamily="34" charset="-120"/>
              </a:rPr>
              <a:t>YF窯</a:t>
            </a:r>
            <a:endParaRPr lang="en-US" sz="1200" dirty="0">
              <a:latin typeface="+mn-ea"/>
            </a:endParaRPr>
          </a:p>
        </p:txBody>
      </p:sp>
      <p:sp>
        <p:nvSpPr>
          <p:cNvPr id="68" name="Text 6">
            <a:extLst>
              <a:ext uri="{FF2B5EF4-FFF2-40B4-BE49-F238E27FC236}">
                <a16:creationId xmlns:a16="http://schemas.microsoft.com/office/drawing/2014/main" id="{176F7109-2E64-C4FB-02AF-9F12003E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" y="2686050"/>
            <a:ext cx="900888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+mn-ea"/>
                <a:cs typeface="New Ming" pitchFamily="34" charset="-120"/>
              </a:rPr>
              <a:t>線速度 (L/S)</a:t>
            </a:r>
            <a:endParaRPr lang="en-US" sz="1200" dirty="0">
              <a:latin typeface="+mn-ea"/>
            </a:endParaRPr>
          </a:p>
        </p:txBody>
      </p:sp>
      <p:sp>
        <p:nvSpPr>
          <p:cNvPr id="69" name="Text 7">
            <a:extLst>
              <a:ext uri="{FF2B5EF4-FFF2-40B4-BE49-F238E27FC236}">
                <a16:creationId xmlns:a16="http://schemas.microsoft.com/office/drawing/2014/main" id="{7C6037B0-B8C8-DD3F-2BA8-80481C35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8953" y="2686050"/>
            <a:ext cx="675762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97316"/>
                </a:solidFill>
                <a:latin typeface="+mn-ea"/>
                <a:cs typeface="New Ming" pitchFamily="34" charset="-120"/>
              </a:rPr>
              <a:t>412h/m</a:t>
            </a:r>
            <a:endParaRPr lang="en-US" sz="1200" dirty="0">
              <a:latin typeface="+mn-ea"/>
            </a:endParaRPr>
          </a:p>
        </p:txBody>
      </p:sp>
      <p:sp>
        <p:nvSpPr>
          <p:cNvPr id="70" name="Text 8">
            <a:extLst>
              <a:ext uri="{FF2B5EF4-FFF2-40B4-BE49-F238E27FC236}">
                <a16:creationId xmlns:a16="http://schemas.microsoft.com/office/drawing/2014/main" id="{46C28FD8-D9C4-E689-5F74-FB3852BA2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4977" y="2686050"/>
            <a:ext cx="608436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+mn-ea"/>
                <a:cs typeface="New Ming" pitchFamily="34" charset="-120"/>
              </a:rPr>
              <a:t>281h/m</a:t>
            </a:r>
            <a:endParaRPr lang="en-US" sz="1200" dirty="0">
              <a:latin typeface="+mn-ea"/>
            </a:endParaRPr>
          </a:p>
        </p:txBody>
      </p:sp>
      <p:sp>
        <p:nvSpPr>
          <p:cNvPr id="71" name="Text 9">
            <a:extLst>
              <a:ext uri="{FF2B5EF4-FFF2-40B4-BE49-F238E27FC236}">
                <a16:creationId xmlns:a16="http://schemas.microsoft.com/office/drawing/2014/main" id="{96C86FA8-D8EE-AB2A-15B6-F006DEF9B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" y="2998470"/>
            <a:ext cx="1231106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+mn-ea"/>
                <a:cs typeface="New Ming" pitchFamily="34" charset="-120"/>
              </a:rPr>
              <a:t>薄板中央部位皺褶</a:t>
            </a:r>
            <a:endParaRPr lang="en-US" sz="1200" dirty="0">
              <a:latin typeface="+mn-ea"/>
            </a:endParaRPr>
          </a:p>
        </p:txBody>
      </p:sp>
      <p:sp>
        <p:nvSpPr>
          <p:cNvPr id="72" name="Text 10">
            <a:extLst>
              <a:ext uri="{FF2B5EF4-FFF2-40B4-BE49-F238E27FC236}">
                <a16:creationId xmlns:a16="http://schemas.microsoft.com/office/drawing/2014/main" id="{B338CE3C-74AE-4AF2-DBB9-075116FC6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8953" y="2998470"/>
            <a:ext cx="307777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F4444"/>
                </a:solidFill>
                <a:latin typeface="+mn-ea"/>
                <a:cs typeface="New Ming" pitchFamily="34" charset="-120"/>
              </a:rPr>
              <a:t>不良</a:t>
            </a:r>
            <a:endParaRPr lang="en-US" sz="1200" dirty="0">
              <a:latin typeface="+mn-ea"/>
            </a:endParaRPr>
          </a:p>
        </p:txBody>
      </p:sp>
      <p:sp>
        <p:nvSpPr>
          <p:cNvPr id="73" name="Text 11">
            <a:extLst>
              <a:ext uri="{FF2B5EF4-FFF2-40B4-BE49-F238E27FC236}">
                <a16:creationId xmlns:a16="http://schemas.microsoft.com/office/drawing/2014/main" id="{A1A643F0-C0FF-0E36-28B6-10CB70167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4977" y="2998470"/>
            <a:ext cx="307777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A34A"/>
                </a:solidFill>
                <a:latin typeface="+mn-ea"/>
                <a:cs typeface="New Ming" pitchFamily="34" charset="-120"/>
              </a:rPr>
              <a:t>良好</a:t>
            </a:r>
            <a:endParaRPr lang="en-US" sz="1200" dirty="0">
              <a:latin typeface="+mn-ea"/>
            </a:endParaRPr>
          </a:p>
        </p:txBody>
      </p:sp>
      <p:sp>
        <p:nvSpPr>
          <p:cNvPr id="74" name="Text 12">
            <a:extLst>
              <a:ext uri="{FF2B5EF4-FFF2-40B4-BE49-F238E27FC236}">
                <a16:creationId xmlns:a16="http://schemas.microsoft.com/office/drawing/2014/main" id="{68CECA76-F1A6-5AA6-95FE-E7D7623D2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" y="3303270"/>
            <a:ext cx="615553" cy="2067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+mn-ea"/>
                <a:cs typeface="New Ming" pitchFamily="34" charset="-120"/>
              </a:rPr>
              <a:t>生產難度</a:t>
            </a:r>
            <a:endParaRPr lang="en-US" sz="1200" dirty="0">
              <a:latin typeface="+mn-ea"/>
            </a:endParaRPr>
          </a:p>
        </p:txBody>
      </p:sp>
      <p:sp>
        <p:nvSpPr>
          <p:cNvPr id="75" name="Text 13">
            <a:extLst>
              <a:ext uri="{FF2B5EF4-FFF2-40B4-BE49-F238E27FC236}">
                <a16:creationId xmlns:a16="http://schemas.microsoft.com/office/drawing/2014/main" id="{949DBD4F-851F-830A-31CC-CAB6AD51B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8953" y="3303270"/>
            <a:ext cx="307777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97316"/>
                </a:solidFill>
                <a:latin typeface="+mn-ea"/>
                <a:cs typeface="New Ming" pitchFamily="34" charset="-120"/>
              </a:rPr>
              <a:t>較高</a:t>
            </a:r>
            <a:endParaRPr lang="en-US" sz="1200" dirty="0">
              <a:latin typeface="+mn-ea"/>
            </a:endParaRPr>
          </a:p>
        </p:txBody>
      </p:sp>
      <p:sp>
        <p:nvSpPr>
          <p:cNvPr id="76" name="Text 14">
            <a:extLst>
              <a:ext uri="{FF2B5EF4-FFF2-40B4-BE49-F238E27FC236}">
                <a16:creationId xmlns:a16="http://schemas.microsoft.com/office/drawing/2014/main" id="{93CE5AE3-35BE-BFC6-ADC8-7FA8995F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4977" y="3303270"/>
            <a:ext cx="307777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+mn-ea"/>
                <a:cs typeface="New Ming" pitchFamily="34" charset="-120"/>
              </a:rPr>
              <a:t>較低</a:t>
            </a:r>
            <a:endParaRPr lang="en-US" sz="1200" dirty="0">
              <a:latin typeface="+mn-ea"/>
            </a:endParaRPr>
          </a:p>
        </p:txBody>
      </p:sp>
      <p:sp>
        <p:nvSpPr>
          <p:cNvPr id="77" name="Text 15">
            <a:extLst>
              <a:ext uri="{FF2B5EF4-FFF2-40B4-BE49-F238E27FC236}">
                <a16:creationId xmlns:a16="http://schemas.microsoft.com/office/drawing/2014/main" id="{778A734C-C823-F4F7-A60A-F2FA5EE3D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3605181"/>
            <a:ext cx="1038746" cy="2363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5803D"/>
                </a:solidFill>
                <a:latin typeface="+mn-ea"/>
                <a:cs typeface="Microsoft YaHei" pitchFamily="34" charset="-120"/>
              </a:rPr>
              <a:t>生產因素分析</a:t>
            </a:r>
            <a:endParaRPr lang="en-US" sz="1350" dirty="0">
              <a:latin typeface="+mn-ea"/>
            </a:endParaRPr>
          </a:p>
        </p:txBody>
      </p:sp>
      <p:sp>
        <p:nvSpPr>
          <p:cNvPr id="79" name="Text 17">
            <a:extLst>
              <a:ext uri="{FF2B5EF4-FFF2-40B4-BE49-F238E27FC236}">
                <a16:creationId xmlns:a16="http://schemas.microsoft.com/office/drawing/2014/main" id="{B9E03A1E-DFE3-4701-E469-42E8B93C3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" y="3885749"/>
            <a:ext cx="5363648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EF窯薄板中央部位皺褶不良，導致結構不均勻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</a:t>
            </a: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產品本身就存在潛在的脆弱性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1" name="Text 19">
            <a:extLst>
              <a:ext uri="{FF2B5EF4-FFF2-40B4-BE49-F238E27FC236}">
                <a16:creationId xmlns:a16="http://schemas.microsoft.com/office/drawing/2014/main" id="{03B476A8-86E7-AD1C-1FF5-730D671F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7550" y="140017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運輸過程</a:t>
            </a:r>
            <a:endParaRPr lang="en-US" sz="1500" dirty="0">
              <a:latin typeface="+mn-ea"/>
            </a:endParaRPr>
          </a:p>
        </p:txBody>
      </p:sp>
      <p:sp>
        <p:nvSpPr>
          <p:cNvPr id="82" name="Text 20">
            <a:extLst>
              <a:ext uri="{FF2B5EF4-FFF2-40B4-BE49-F238E27FC236}">
                <a16:creationId xmlns:a16="http://schemas.microsoft.com/office/drawing/2014/main" id="{9130EA5D-3313-532C-D63A-74DA25D52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8900" y="1924050"/>
            <a:ext cx="1731243" cy="2363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EA580C"/>
                </a:solidFill>
                <a:latin typeface="+mn-ea"/>
                <a:cs typeface="Microsoft YaHei" pitchFamily="34" charset="-120"/>
              </a:rPr>
              <a:t>運輸過程中發現的問題</a:t>
            </a:r>
            <a:endParaRPr lang="en-US" sz="1350" b="1" dirty="0">
              <a:latin typeface="+mn-ea"/>
            </a:endParaRPr>
          </a:p>
        </p:txBody>
      </p:sp>
      <p:sp>
        <p:nvSpPr>
          <p:cNvPr id="83" name="Text 21">
            <a:extLst>
              <a:ext uri="{FF2B5EF4-FFF2-40B4-BE49-F238E27FC236}">
                <a16:creationId xmlns:a16="http://schemas.microsoft.com/office/drawing/2014/main" id="{E59FE2C8-1990-4174-0382-4A1CF82B9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2305050"/>
            <a:ext cx="1737655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+mn-ea"/>
                <a:cs typeface="New Ming" pitchFamily="34" charset="-120"/>
              </a:rPr>
              <a:t>最內側PL與櫃壁間隙過大</a:t>
            </a:r>
            <a:endParaRPr lang="en-US" sz="1200" dirty="0">
              <a:latin typeface="+mn-ea"/>
            </a:endParaRPr>
          </a:p>
        </p:txBody>
      </p:sp>
      <p:sp>
        <p:nvSpPr>
          <p:cNvPr id="84" name="Text 22">
            <a:extLst>
              <a:ext uri="{FF2B5EF4-FFF2-40B4-BE49-F238E27FC236}">
                <a16:creationId xmlns:a16="http://schemas.microsoft.com/office/drawing/2014/main" id="{D2578617-7985-1E4F-0DAC-F83D4A75D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2571750"/>
            <a:ext cx="3656450" cy="3633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4B5563"/>
                </a:solidFill>
                <a:latin typeface="+mn-ea"/>
                <a:cs typeface="New Ming" pitchFamily="34" charset="-120"/>
              </a:rPr>
              <a:t>放置在貨櫃車最內側的PL（棧板）與前方櫃壁之間存在距離</a:t>
            </a:r>
            <a:r>
              <a:rPr lang="en-US" sz="1050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4B5563"/>
                </a:solidFill>
                <a:latin typeface="+mn-ea"/>
                <a:cs typeface="New Ming" pitchFamily="34" charset="-120"/>
              </a:rPr>
              <a:t>導致運輸過程中PL前後晃動</a:t>
            </a:r>
            <a:r>
              <a:rPr lang="en-US" sz="1050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。</a:t>
            </a:r>
            <a:endParaRPr lang="en-US" sz="1050" dirty="0">
              <a:latin typeface="+mn-ea"/>
            </a:endParaRPr>
          </a:p>
        </p:txBody>
      </p:sp>
      <p:sp>
        <p:nvSpPr>
          <p:cNvPr id="85" name="Text 23">
            <a:extLst>
              <a:ext uri="{FF2B5EF4-FFF2-40B4-BE49-F238E27FC236}">
                <a16:creationId xmlns:a16="http://schemas.microsoft.com/office/drawing/2014/main" id="{9AFCF0FB-5345-F6E7-A303-3E35525C3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3105150"/>
            <a:ext cx="1122102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+mn-ea"/>
                <a:cs typeface="New Ming" pitchFamily="34" charset="-120"/>
              </a:rPr>
              <a:t>PL間固定不牢固</a:t>
            </a:r>
            <a:endParaRPr lang="en-US" sz="1200" dirty="0">
              <a:latin typeface="+mn-ea"/>
            </a:endParaRPr>
          </a:p>
        </p:txBody>
      </p:sp>
      <p:sp>
        <p:nvSpPr>
          <p:cNvPr id="86" name="Text 24">
            <a:extLst>
              <a:ext uri="{FF2B5EF4-FFF2-40B4-BE49-F238E27FC236}">
                <a16:creationId xmlns:a16="http://schemas.microsoft.com/office/drawing/2014/main" id="{587AE623-1405-5648-BC74-E034DFB7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3371850"/>
            <a:ext cx="3611566" cy="3633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4B5563"/>
                </a:solidFill>
                <a:latin typeface="+mn-ea"/>
                <a:cs typeface="New Ming" pitchFamily="34" charset="-120"/>
              </a:rPr>
              <a:t>棧板與棧板之間僅以布索間隔，且僅靠PL下方木板固定位置</a:t>
            </a:r>
            <a:r>
              <a:rPr lang="en-US" sz="1050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。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4B5563"/>
                </a:solidFill>
                <a:latin typeface="+mn-ea"/>
                <a:cs typeface="New Ming" pitchFamily="34" charset="-120"/>
              </a:rPr>
              <a:t>當車輛晃動較大或緊急煞車時，PL容易發生位移</a:t>
            </a:r>
            <a:r>
              <a:rPr lang="en-US" sz="1050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。</a:t>
            </a:r>
            <a:endParaRPr lang="en-US" sz="1050" dirty="0">
              <a:latin typeface="+mn-ea"/>
            </a:endParaRPr>
          </a:p>
        </p:txBody>
      </p:sp>
      <p:sp>
        <p:nvSpPr>
          <p:cNvPr id="87" name="Text 25">
            <a:extLst>
              <a:ext uri="{FF2B5EF4-FFF2-40B4-BE49-F238E27FC236}">
                <a16:creationId xmlns:a16="http://schemas.microsoft.com/office/drawing/2014/main" id="{A43CDD90-1C2A-4754-6DDC-BD3CF4F5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50" y="3905250"/>
            <a:ext cx="1257780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+mn-ea"/>
                <a:cs typeface="New Ming" pitchFamily="34" charset="-120"/>
              </a:rPr>
              <a:t>Stopper設置不足</a:t>
            </a:r>
            <a:endParaRPr lang="en-US" sz="1200" dirty="0">
              <a:latin typeface="+mn-ea"/>
            </a:endParaRPr>
          </a:p>
        </p:txBody>
      </p:sp>
      <p:sp>
        <p:nvSpPr>
          <p:cNvPr id="88" name="Text 26">
            <a:extLst>
              <a:ext uri="{FF2B5EF4-FFF2-40B4-BE49-F238E27FC236}">
                <a16:creationId xmlns:a16="http://schemas.microsoft.com/office/drawing/2014/main" id="{E99B765A-7ACB-FC99-E775-FDB484AF5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50" y="4171950"/>
            <a:ext cx="5176097" cy="171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第⑥個PL前後應設置Stopper以防止位移，但實際現況是只有在最後端有設置Stopper。</a:t>
            </a:r>
            <a:endParaRPr lang="en-US" sz="1050" dirty="0">
              <a:latin typeface="+mn-ea"/>
            </a:endParaRPr>
          </a:p>
        </p:txBody>
      </p:sp>
      <p:sp>
        <p:nvSpPr>
          <p:cNvPr id="89" name="Text 27">
            <a:extLst>
              <a:ext uri="{FF2B5EF4-FFF2-40B4-BE49-F238E27FC236}">
                <a16:creationId xmlns:a16="http://schemas.microsoft.com/office/drawing/2014/main" id="{6A36735D-8FE9-7095-5704-74DC4732E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8900" y="4781550"/>
            <a:ext cx="1756891" cy="2363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運輸過程中PL位移示意</a:t>
            </a:r>
            <a:endParaRPr lang="en-US" sz="1350" dirty="0">
              <a:latin typeface="+mn-ea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1970B7A-AAE7-01B5-555A-6BF1287E5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38250" y="448266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zh-TW" altLang="en-US" sz="150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廠區</a:t>
            </a:r>
            <a:r>
              <a:rPr lang="en-US" sz="1500" b="1" dirty="0" err="1">
                <a:solidFill>
                  <a:srgbClr val="374151"/>
                </a:solidFill>
                <a:latin typeface="+mn-ea"/>
                <a:cs typeface="Microsoft YaHei" pitchFamily="34" charset="-120"/>
              </a:rPr>
              <a:t>差異</a:t>
            </a:r>
            <a:endParaRPr lang="en-US" sz="1500" dirty="0"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FAC868-2463-CF1B-CE77-76AF530556EC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4239895"/>
            <a:ext cx="444591" cy="663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47A4EA-0B34-1E9A-3C1E-20A0122DD49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829" y="5327566"/>
            <a:ext cx="2431924" cy="8515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8617ECC-279A-0F86-FE67-DCDE778A43D8}"/>
              </a:ext>
            </a:extLst>
          </p:cNvPr>
          <p:cNvSpPr/>
          <p:nvPr/>
        </p:nvSpPr>
        <p:spPr>
          <a:xfrm>
            <a:off x="780829" y="4995638"/>
            <a:ext cx="215315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▼ </a:t>
            </a:r>
            <a:r>
              <a:rPr kumimoji="1" lang="en-US" altLang="zh-TW" sz="16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YF</a:t>
            </a:r>
            <a:r>
              <a:rPr kumimoji="1" lang="zh-TW" altLang="en-US" sz="16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：</a:t>
            </a:r>
            <a:r>
              <a:rPr kumimoji="1" lang="en-US" altLang="zh-TW" sz="16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Fab1</a:t>
            </a:r>
            <a:r>
              <a:rPr kumimoji="1" lang="zh-TW" altLang="en-US" sz="16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場內移動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C518641-9276-2422-9C0A-A77AEC479A62}"/>
              </a:ext>
            </a:extLst>
          </p:cNvPr>
          <p:cNvGrpSpPr/>
          <p:nvPr/>
        </p:nvGrpSpPr>
        <p:grpSpPr>
          <a:xfrm>
            <a:off x="3596730" y="4840941"/>
            <a:ext cx="2371045" cy="1338212"/>
            <a:chOff x="3596730" y="4840941"/>
            <a:chExt cx="2371045" cy="133821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A65B01B-8F32-8F68-D653-6AFA9F80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96730" y="4840941"/>
              <a:ext cx="2371045" cy="133821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D357AA3-CF7B-D111-401C-03E1D32FD4BE}"/>
                </a:ext>
              </a:extLst>
            </p:cNvPr>
            <p:cNvSpPr/>
            <p:nvPr/>
          </p:nvSpPr>
          <p:spPr>
            <a:xfrm>
              <a:off x="4797317" y="5524213"/>
              <a:ext cx="1151408" cy="5273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r>
                <a:rPr kumimoji="1" lang="en-US" altLang="zh-TW" sz="16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EF</a:t>
              </a:r>
              <a:r>
                <a:rPr kumimoji="1" lang="zh-TW" altLang="en-US" sz="16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：</a:t>
              </a:r>
              <a:endParaRPr kumimoji="1" lang="en-US" altLang="zh-TW" sz="16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kumimoji="1" lang="en-US" altLang="zh-TW" sz="16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Fab2</a:t>
              </a:r>
              <a:r>
                <a:rPr kumimoji="1" lang="zh-TW" altLang="en-US" sz="16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→</a:t>
              </a:r>
              <a:r>
                <a:rPr kumimoji="1" lang="en-US" altLang="zh-TW" sz="16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Fab1</a:t>
              </a:r>
              <a:endParaRPr kumimoji="1" lang="zh-TW" altLang="en-US" sz="16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53F72EB5-FD43-5749-4DBC-68C1DF18F346}"/>
              </a:ext>
            </a:extLst>
          </p:cNvPr>
          <p:cNvGrpSpPr/>
          <p:nvPr/>
        </p:nvGrpSpPr>
        <p:grpSpPr>
          <a:xfrm>
            <a:off x="6534150" y="5079026"/>
            <a:ext cx="4948238" cy="1100127"/>
            <a:chOff x="6534150" y="5079026"/>
            <a:chExt cx="4948238" cy="1100127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AA7828D4-F5E0-258A-1CCC-2F773F8EC70F}"/>
                </a:ext>
              </a:extLst>
            </p:cNvPr>
            <p:cNvSpPr/>
            <p:nvPr/>
          </p:nvSpPr>
          <p:spPr>
            <a:xfrm>
              <a:off x="6534150" y="5079026"/>
              <a:ext cx="4948238" cy="1100127"/>
            </a:xfrm>
            <a:prstGeom prst="roundRect">
              <a:avLst>
                <a:gd name="adj" fmla="val 3824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6EC5F8C-D1A7-3872-9E78-F16C884AF96C}"/>
                </a:ext>
              </a:extLst>
            </p:cNvPr>
            <p:cNvGrpSpPr/>
            <p:nvPr/>
          </p:nvGrpSpPr>
          <p:grpSpPr>
            <a:xfrm>
              <a:off x="6535071" y="5357452"/>
              <a:ext cx="4302895" cy="801516"/>
              <a:chOff x="6535071" y="5357452"/>
              <a:chExt cx="4302895" cy="801516"/>
            </a:xfrm>
          </p:grpSpPr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823BBE0C-88C5-050A-EDD3-858E0CCEB24E}"/>
                  </a:ext>
                </a:extLst>
              </p:cNvPr>
              <p:cNvSpPr/>
              <p:nvPr/>
            </p:nvSpPr>
            <p:spPr>
              <a:xfrm>
                <a:off x="6762750" y="5357452"/>
                <a:ext cx="342900" cy="801516"/>
              </a:xfrm>
              <a:prstGeom prst="roundRect">
                <a:avLst>
                  <a:gd name="adj" fmla="val 8333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TW" sz="1050" b="1" dirty="0">
                    <a:solidFill>
                      <a:schemeClr val="bg1"/>
                    </a:solidFill>
                  </a:rPr>
                  <a:t>PL1</a:t>
                </a:r>
                <a:endParaRPr kumimoji="1" lang="zh-TW" alt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5D5A246A-7597-DDDC-D728-6C3FE5CB78A0}"/>
                  </a:ext>
                </a:extLst>
              </p:cNvPr>
              <p:cNvSpPr/>
              <p:nvPr/>
            </p:nvSpPr>
            <p:spPr>
              <a:xfrm>
                <a:off x="7509294" y="5357452"/>
                <a:ext cx="342900" cy="801516"/>
              </a:xfrm>
              <a:prstGeom prst="roundRect">
                <a:avLst>
                  <a:gd name="adj" fmla="val 6945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TW" sz="1050" b="1" dirty="0">
                    <a:solidFill>
                      <a:schemeClr val="bg1"/>
                    </a:solidFill>
                  </a:rPr>
                  <a:t>PL2</a:t>
                </a:r>
                <a:endParaRPr kumimoji="1" lang="zh-TW" alt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3EA8C3F7-EBAA-992C-C134-0A3ECD10948D}"/>
                  </a:ext>
                </a:extLst>
              </p:cNvPr>
              <p:cNvSpPr/>
              <p:nvPr/>
            </p:nvSpPr>
            <p:spPr>
              <a:xfrm>
                <a:off x="8257600" y="5357452"/>
                <a:ext cx="342900" cy="801516"/>
              </a:xfrm>
              <a:prstGeom prst="roundRect">
                <a:avLst>
                  <a:gd name="adj" fmla="val 8333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TW" sz="1050" b="1" dirty="0">
                    <a:solidFill>
                      <a:schemeClr val="bg1"/>
                    </a:solidFill>
                  </a:rPr>
                  <a:t>PL3</a:t>
                </a:r>
                <a:endParaRPr kumimoji="1" lang="zh-TW" alt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F6A9D4AD-B4C2-4078-6562-A6C837938CAA}"/>
                  </a:ext>
                </a:extLst>
              </p:cNvPr>
              <p:cNvSpPr/>
              <p:nvPr/>
            </p:nvSpPr>
            <p:spPr>
              <a:xfrm>
                <a:off x="9003422" y="5357452"/>
                <a:ext cx="342900" cy="801516"/>
              </a:xfrm>
              <a:prstGeom prst="roundRect">
                <a:avLst>
                  <a:gd name="adj" fmla="val 6944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TW" sz="1050" b="1" dirty="0">
                    <a:solidFill>
                      <a:schemeClr val="bg1"/>
                    </a:solidFill>
                  </a:rPr>
                  <a:t>PL4</a:t>
                </a:r>
                <a:endParaRPr kumimoji="1" lang="zh-TW" alt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201186BB-4202-9BA5-2EDC-2C606F86B4D5}"/>
                  </a:ext>
                </a:extLst>
              </p:cNvPr>
              <p:cNvSpPr/>
              <p:nvPr/>
            </p:nvSpPr>
            <p:spPr>
              <a:xfrm>
                <a:off x="9749244" y="5357452"/>
                <a:ext cx="342900" cy="801516"/>
              </a:xfrm>
              <a:prstGeom prst="roundRect">
                <a:avLst>
                  <a:gd name="adj" fmla="val 5555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TW" sz="1050" b="1" dirty="0">
                    <a:solidFill>
                      <a:schemeClr val="bg1"/>
                    </a:solidFill>
                  </a:rPr>
                  <a:t>PL5</a:t>
                </a:r>
                <a:endParaRPr kumimoji="1" lang="zh-TW" alt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DC17EE5E-B3A8-91A7-C92F-59D370D527F4}"/>
                  </a:ext>
                </a:extLst>
              </p:cNvPr>
              <p:cNvSpPr/>
              <p:nvPr/>
            </p:nvSpPr>
            <p:spPr>
              <a:xfrm>
                <a:off x="10495066" y="5357452"/>
                <a:ext cx="342900" cy="801516"/>
              </a:xfrm>
              <a:prstGeom prst="roundRect">
                <a:avLst>
                  <a:gd name="adj" fmla="val 6945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TW" sz="1050" b="1" dirty="0">
                    <a:solidFill>
                      <a:schemeClr val="bg1"/>
                    </a:solidFill>
                  </a:rPr>
                  <a:t>PL6</a:t>
                </a:r>
                <a:endParaRPr kumimoji="1" lang="zh-TW" altLang="en-US" sz="105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FF015AAE-4270-FB95-025C-7E0C7D65AB8F}"/>
                  </a:ext>
                </a:extLst>
              </p:cNvPr>
              <p:cNvCxnSpPr/>
              <p:nvPr/>
            </p:nvCxnSpPr>
            <p:spPr>
              <a:xfrm>
                <a:off x="7120955" y="5753359"/>
                <a:ext cx="380079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236D643E-56C9-5AE4-FD40-BDC765986C9C}"/>
                  </a:ext>
                </a:extLst>
              </p:cNvPr>
              <p:cNvCxnSpPr/>
              <p:nvPr/>
            </p:nvCxnSpPr>
            <p:spPr>
              <a:xfrm>
                <a:off x="7871171" y="5753359"/>
                <a:ext cx="380079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D0DAD199-B29D-D171-9BEE-24D77978EF59}"/>
                  </a:ext>
                </a:extLst>
              </p:cNvPr>
              <p:cNvCxnSpPr/>
              <p:nvPr/>
            </p:nvCxnSpPr>
            <p:spPr>
              <a:xfrm>
                <a:off x="8610643" y="5753359"/>
                <a:ext cx="380079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>
                <a:extLst>
                  <a:ext uri="{FF2B5EF4-FFF2-40B4-BE49-F238E27FC236}">
                    <a16:creationId xmlns:a16="http://schemas.microsoft.com/office/drawing/2014/main" id="{2C2E8C8B-D29C-0221-41B8-15F29A5336D0}"/>
                  </a:ext>
                </a:extLst>
              </p:cNvPr>
              <p:cNvCxnSpPr/>
              <p:nvPr/>
            </p:nvCxnSpPr>
            <p:spPr>
              <a:xfrm>
                <a:off x="9360859" y="5753359"/>
                <a:ext cx="380079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>
                <a:extLst>
                  <a:ext uri="{FF2B5EF4-FFF2-40B4-BE49-F238E27FC236}">
                    <a16:creationId xmlns:a16="http://schemas.microsoft.com/office/drawing/2014/main" id="{0DA1D150-13AE-B168-5C2D-6F29466EB58D}"/>
                  </a:ext>
                </a:extLst>
              </p:cNvPr>
              <p:cNvCxnSpPr/>
              <p:nvPr/>
            </p:nvCxnSpPr>
            <p:spPr>
              <a:xfrm>
                <a:off x="10092144" y="5753359"/>
                <a:ext cx="380079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070B7718-2FC0-2A97-99D1-B1EEFEBBA06B}"/>
                  </a:ext>
                </a:extLst>
              </p:cNvPr>
              <p:cNvCxnSpPr/>
              <p:nvPr/>
            </p:nvCxnSpPr>
            <p:spPr>
              <a:xfrm>
                <a:off x="6535071" y="5753359"/>
                <a:ext cx="216000" cy="0"/>
              </a:xfrm>
              <a:prstGeom prst="straightConnector1">
                <a:avLst/>
              </a:prstGeom>
              <a:ln w="19050" cap="rnd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 27">
              <a:extLst>
                <a:ext uri="{FF2B5EF4-FFF2-40B4-BE49-F238E27FC236}">
                  <a16:creationId xmlns:a16="http://schemas.microsoft.com/office/drawing/2014/main" id="{182EE98B-EC71-AE25-87E7-1B57BBFF7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38705" y="5129848"/>
              <a:ext cx="1583767" cy="2363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1350" dirty="0" err="1">
                  <a:solidFill>
                    <a:schemeClr val="accent5">
                      <a:lumMod val="75000"/>
                    </a:schemeClr>
                  </a:solidFill>
                  <a:latin typeface="+mn-ea"/>
                  <a:cs typeface="Microsoft YaHei" pitchFamily="34" charset="-120"/>
                </a:rPr>
                <a:t>運輸</a:t>
              </a:r>
              <a:r>
                <a:rPr lang="zh-TW" altLang="en-US" sz="1350" dirty="0">
                  <a:solidFill>
                    <a:schemeClr val="accent5">
                      <a:lumMod val="75000"/>
                    </a:schemeClr>
                  </a:solidFill>
                  <a:latin typeface="+mn-ea"/>
                  <a:cs typeface="Microsoft YaHei" pitchFamily="34" charset="-120"/>
                </a:rPr>
                <a:t>震動導致</a:t>
              </a:r>
              <a:r>
                <a:rPr lang="en-US" sz="1350" dirty="0" err="1">
                  <a:solidFill>
                    <a:schemeClr val="accent5">
                      <a:lumMod val="75000"/>
                    </a:schemeClr>
                  </a:solidFill>
                  <a:latin typeface="+mn-ea"/>
                  <a:cs typeface="Microsoft YaHei" pitchFamily="34" charset="-120"/>
                </a:rPr>
                <a:t>PL位移</a:t>
              </a:r>
              <a:endParaRPr lang="en-US" sz="1350" dirty="0">
                <a:solidFill>
                  <a:schemeClr val="accent5">
                    <a:lumMod val="7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16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A49A3-01D7-ACB6-B8A1-82AA94BCD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化同側角落 63">
            <a:extLst>
              <a:ext uri="{FF2B5EF4-FFF2-40B4-BE49-F238E27FC236}">
                <a16:creationId xmlns:a16="http://schemas.microsoft.com/office/drawing/2014/main" id="{B1922EAC-6021-806C-BD7C-6B504015E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7748822" y="2661140"/>
            <a:ext cx="2133218" cy="5486401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DC502DB9-EAA9-BADC-BD98-DFD0232463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2209993" y="2666454"/>
            <a:ext cx="2133218" cy="5486401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矩形: 圓角化同側角落 3">
            <a:extLst>
              <a:ext uri="{FF2B5EF4-FFF2-40B4-BE49-F238E27FC236}">
                <a16:creationId xmlns:a16="http://schemas.microsoft.com/office/drawing/2014/main" id="{4315515A-5E0F-C124-0450-406D4BC4B0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5779590" y="-4297944"/>
            <a:ext cx="629649" cy="11430002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rgbClr val="FAAB16"/>
              </a:gs>
              <a:gs pos="1000">
                <a:srgbClr val="E2F5E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BB4AE2-C6EB-BE51-9534-30330AE67D3B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387798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目標設定及改善對策</a:t>
            </a:r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254B311E-6050-8B27-2BB6-0C6AD280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8696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EE08D6B5-3498-DF95-B81C-5713855E3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55" y="4343047"/>
            <a:ext cx="571500" cy="571500"/>
          </a:xfrm>
          <a:prstGeom prst="rect">
            <a:avLst/>
          </a:prstGeom>
        </p:spPr>
      </p:pic>
      <p:pic>
        <p:nvPicPr>
          <p:cNvPr id="10" name="Image 6" descr="preencoded.png">
            <a:extLst>
              <a:ext uri="{FF2B5EF4-FFF2-40B4-BE49-F238E27FC236}">
                <a16:creationId xmlns:a16="http://schemas.microsoft.com/office/drawing/2014/main" id="{837C2320-F359-D607-D186-16C16F4B5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30" y="4476397"/>
            <a:ext cx="285750" cy="304800"/>
          </a:xfrm>
          <a:prstGeom prst="rect">
            <a:avLst/>
          </a:prstGeom>
        </p:spPr>
      </p:pic>
      <p:pic>
        <p:nvPicPr>
          <p:cNvPr id="24" name="Image 14" descr="preencoded.png">
            <a:extLst>
              <a:ext uri="{FF2B5EF4-FFF2-40B4-BE49-F238E27FC236}">
                <a16:creationId xmlns:a16="http://schemas.microsoft.com/office/drawing/2014/main" id="{E458DAE2-178F-61C6-EE16-D7A9D8EF5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057" y="4343047"/>
            <a:ext cx="571500" cy="571500"/>
          </a:xfrm>
          <a:prstGeom prst="rect">
            <a:avLst/>
          </a:prstGeom>
        </p:spPr>
      </p:pic>
      <p:pic>
        <p:nvPicPr>
          <p:cNvPr id="28" name="Image 15" descr="preencoded.png">
            <a:extLst>
              <a:ext uri="{FF2B5EF4-FFF2-40B4-BE49-F238E27FC236}">
                <a16:creationId xmlns:a16="http://schemas.microsoft.com/office/drawing/2014/main" id="{AF90D7FA-172E-362C-E5A2-B12F96176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507" y="4476397"/>
            <a:ext cx="228600" cy="304800"/>
          </a:xfrm>
          <a:prstGeom prst="rect">
            <a:avLst/>
          </a:prstGeom>
        </p:spPr>
      </p:pic>
      <p:sp>
        <p:nvSpPr>
          <p:cNvPr id="36" name="Text 1">
            <a:extLst>
              <a:ext uri="{FF2B5EF4-FFF2-40B4-BE49-F238E27FC236}">
                <a16:creationId xmlns:a16="http://schemas.microsoft.com/office/drawing/2014/main" id="{67170CA3-D165-2362-8647-C04631E8E8BE}"/>
              </a:ext>
            </a:extLst>
          </p:cNvPr>
          <p:cNvSpPr/>
          <p:nvPr/>
        </p:nvSpPr>
        <p:spPr>
          <a:xfrm>
            <a:off x="838200" y="118696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目標設定</a:t>
            </a:r>
            <a:endParaRPr lang="en-US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F16AC64A-0843-ADA6-F7BC-4455839F2C0C}"/>
              </a:ext>
            </a:extLst>
          </p:cNvPr>
          <p:cNvSpPr/>
          <p:nvPr/>
        </p:nvSpPr>
        <p:spPr>
          <a:xfrm>
            <a:off x="1565455" y="4495447"/>
            <a:ext cx="1346522" cy="240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latin typeface="+mn-ea"/>
                <a:cs typeface="Microsoft YaHei" pitchFamily="34" charset="-120"/>
              </a:rPr>
              <a:t>堆高機作業</a:t>
            </a:r>
            <a:r>
              <a:rPr lang="zh-TW" altLang="en-US" sz="1500" b="1" dirty="0">
                <a:latin typeface="+mn-ea"/>
                <a:cs typeface="Microsoft YaHei" pitchFamily="34" charset="-120"/>
              </a:rPr>
              <a:t>改善</a:t>
            </a:r>
            <a:endParaRPr lang="en-US" sz="1500" dirty="0">
              <a:latin typeface="+mn-ea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0840EB0E-2137-227A-FD19-A64A96D85196}"/>
              </a:ext>
            </a:extLst>
          </p:cNvPr>
          <p:cNvGrpSpPr/>
          <p:nvPr/>
        </p:nvGrpSpPr>
        <p:grpSpPr>
          <a:xfrm>
            <a:off x="993955" y="5003554"/>
            <a:ext cx="3837235" cy="437375"/>
            <a:chOff x="762000" y="2842496"/>
            <a:chExt cx="3837235" cy="437375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5CD69B0C-6923-7950-56AE-D828902681B9}"/>
                </a:ext>
              </a:extLst>
            </p:cNvPr>
            <p:cNvGrpSpPr/>
            <p:nvPr/>
          </p:nvGrpSpPr>
          <p:grpSpPr>
            <a:xfrm>
              <a:off x="762000" y="2842496"/>
              <a:ext cx="1003895" cy="208775"/>
              <a:chOff x="762000" y="2842496"/>
              <a:chExt cx="1003895" cy="208775"/>
            </a:xfrm>
          </p:grpSpPr>
          <p:pic>
            <p:nvPicPr>
              <p:cNvPr id="12" name="Image 8" descr="preencoded.png">
                <a:extLst>
                  <a:ext uri="{FF2B5EF4-FFF2-40B4-BE49-F238E27FC236}">
                    <a16:creationId xmlns:a16="http://schemas.microsoft.com/office/drawing/2014/main" id="{4F95BF77-41DE-A522-4BE7-7E1892DA1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000" y="2880596"/>
                <a:ext cx="171450" cy="152400"/>
              </a:xfrm>
              <a:prstGeom prst="rect">
                <a:avLst/>
              </a:prstGeom>
            </p:spPr>
          </p:pic>
          <p:sp>
            <p:nvSpPr>
              <p:cNvPr id="38" name="Text 4">
                <a:extLst>
                  <a:ext uri="{FF2B5EF4-FFF2-40B4-BE49-F238E27FC236}">
                    <a16:creationId xmlns:a16="http://schemas.microsoft.com/office/drawing/2014/main" id="{65D061C1-C97A-89CD-CE0C-20CBE4669A20}"/>
                  </a:ext>
                </a:extLst>
              </p:cNvPr>
              <p:cNvSpPr/>
              <p:nvPr/>
            </p:nvSpPr>
            <p:spPr>
              <a:xfrm>
                <a:off x="1047750" y="2842496"/>
                <a:ext cx="718145" cy="20877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en-US" sz="1400" b="1" dirty="0">
                    <a:latin typeface="+mn-ea"/>
                    <a:cs typeface="Microsoft YaHei" pitchFamily="34" charset="-120"/>
                  </a:rPr>
                  <a:t>速度限制</a:t>
                </a:r>
                <a:endParaRPr lang="en-US" sz="1400" dirty="0">
                  <a:latin typeface="+mn-ea"/>
                </a:endParaRPr>
              </a:p>
            </p:txBody>
          </p:sp>
        </p:grpSp>
        <p:sp>
          <p:nvSpPr>
            <p:cNvPr id="39" name="Text 5">
              <a:extLst>
                <a:ext uri="{FF2B5EF4-FFF2-40B4-BE49-F238E27FC236}">
                  <a16:creationId xmlns:a16="http://schemas.microsoft.com/office/drawing/2014/main" id="{F1C59CC7-A4CA-C2B2-711B-D0E5E60D356A}"/>
                </a:ext>
              </a:extLst>
            </p:cNvPr>
            <p:cNvSpPr/>
            <p:nvPr/>
          </p:nvSpPr>
          <p:spPr>
            <a:xfrm>
              <a:off x="1047750" y="3071096"/>
              <a:ext cx="3551485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latin typeface="+mn-ea"/>
                  <a:cs typeface="New Ming" pitchFamily="34" charset="-120"/>
                </a:rPr>
                <a:t>薄板製品搬運時，堆高機速度限制在</a:t>
              </a:r>
              <a:r>
                <a:rPr lang="en-US" sz="1400" b="1" dirty="0">
                  <a:latin typeface="+mn-ea"/>
                  <a:cs typeface="New Ming" pitchFamily="34" charset="-120"/>
                </a:rPr>
                <a:t>3Km/h</a:t>
              </a:r>
              <a:endParaRPr lang="en-US" sz="1400" dirty="0">
                <a:latin typeface="+mn-ea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6CED3842-DD50-0E3D-EA84-A9D2A6C8B529}"/>
              </a:ext>
            </a:extLst>
          </p:cNvPr>
          <p:cNvGrpSpPr/>
          <p:nvPr/>
        </p:nvGrpSpPr>
        <p:grpSpPr>
          <a:xfrm>
            <a:off x="993955" y="5529661"/>
            <a:ext cx="3139281" cy="437375"/>
            <a:chOff x="762000" y="3452096"/>
            <a:chExt cx="3139281" cy="437375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09F2DF71-547C-2A5F-7B82-1C04B6980B2D}"/>
                </a:ext>
              </a:extLst>
            </p:cNvPr>
            <p:cNvGrpSpPr/>
            <p:nvPr/>
          </p:nvGrpSpPr>
          <p:grpSpPr>
            <a:xfrm>
              <a:off x="762000" y="3452096"/>
              <a:ext cx="984845" cy="208775"/>
              <a:chOff x="762000" y="3452096"/>
              <a:chExt cx="984845" cy="208775"/>
            </a:xfrm>
          </p:grpSpPr>
          <p:pic>
            <p:nvPicPr>
              <p:cNvPr id="13" name="Image 9" descr="preencoded.png">
                <a:extLst>
                  <a:ext uri="{FF2B5EF4-FFF2-40B4-BE49-F238E27FC236}">
                    <a16:creationId xmlns:a16="http://schemas.microsoft.com/office/drawing/2014/main" id="{3A01011F-01B8-37BD-D116-4512F9BD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2000" y="3490196"/>
                <a:ext cx="152400" cy="152400"/>
              </a:xfrm>
              <a:prstGeom prst="rect">
                <a:avLst/>
              </a:prstGeom>
            </p:spPr>
          </p:pic>
          <p:sp>
            <p:nvSpPr>
              <p:cNvPr id="40" name="Text 6">
                <a:extLst>
                  <a:ext uri="{FF2B5EF4-FFF2-40B4-BE49-F238E27FC236}">
                    <a16:creationId xmlns:a16="http://schemas.microsoft.com/office/drawing/2014/main" id="{E6079DB6-FCB2-B3EA-7700-10852904D65A}"/>
                  </a:ext>
                </a:extLst>
              </p:cNvPr>
              <p:cNvSpPr/>
              <p:nvPr/>
            </p:nvSpPr>
            <p:spPr>
              <a:xfrm>
                <a:off x="1028700" y="3452096"/>
                <a:ext cx="718145" cy="20877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en-US" sz="1400" b="1" dirty="0">
                    <a:latin typeface="+mn-ea"/>
                    <a:cs typeface="Microsoft YaHei" pitchFamily="34" charset="-120"/>
                  </a:rPr>
                  <a:t>前擋治具</a:t>
                </a:r>
                <a:endParaRPr lang="en-US" sz="1400" dirty="0">
                  <a:latin typeface="+mn-ea"/>
                </a:endParaRPr>
              </a:p>
            </p:txBody>
          </p:sp>
        </p:grpSp>
        <p:sp>
          <p:nvSpPr>
            <p:cNvPr id="41" name="Text 7">
              <a:extLst>
                <a:ext uri="{FF2B5EF4-FFF2-40B4-BE49-F238E27FC236}">
                  <a16:creationId xmlns:a16="http://schemas.microsoft.com/office/drawing/2014/main" id="{187EC858-55B9-AADE-416C-A2821B3A7AD7}"/>
                </a:ext>
              </a:extLst>
            </p:cNvPr>
            <p:cNvSpPr/>
            <p:nvPr/>
          </p:nvSpPr>
          <p:spPr>
            <a:xfrm>
              <a:off x="1028700" y="3680696"/>
              <a:ext cx="2872581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latin typeface="+mn-ea"/>
                  <a:cs typeface="New Ming" pitchFamily="34" charset="-120"/>
                </a:rPr>
                <a:t>堆高機需使用前擋治具，確保穩定性</a:t>
              </a:r>
              <a:endParaRPr lang="en-US" sz="1400" dirty="0">
                <a:latin typeface="+mn-ea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E7F99DA-39E3-77C9-4C44-53AF4334F643}"/>
              </a:ext>
            </a:extLst>
          </p:cNvPr>
          <p:cNvGrpSpPr/>
          <p:nvPr/>
        </p:nvGrpSpPr>
        <p:grpSpPr>
          <a:xfrm>
            <a:off x="993955" y="6058037"/>
            <a:ext cx="3857427" cy="437375"/>
            <a:chOff x="762000" y="4061696"/>
            <a:chExt cx="3857427" cy="437375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346044C9-CCC4-CBCC-712B-B31B9EDD89BA}"/>
                </a:ext>
              </a:extLst>
            </p:cNvPr>
            <p:cNvGrpSpPr/>
            <p:nvPr/>
          </p:nvGrpSpPr>
          <p:grpSpPr>
            <a:xfrm>
              <a:off x="762000" y="4061696"/>
              <a:ext cx="805309" cy="208775"/>
              <a:chOff x="762000" y="4061696"/>
              <a:chExt cx="805309" cy="208775"/>
            </a:xfrm>
          </p:grpSpPr>
          <p:pic>
            <p:nvPicPr>
              <p:cNvPr id="14" name="Image 10" descr="preencoded.png">
                <a:extLst>
                  <a:ext uri="{FF2B5EF4-FFF2-40B4-BE49-F238E27FC236}">
                    <a16:creationId xmlns:a16="http://schemas.microsoft.com/office/drawing/2014/main" id="{F037DEB2-B023-F055-D15B-954085467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2000" y="4099796"/>
                <a:ext cx="152400" cy="152400"/>
              </a:xfrm>
              <a:prstGeom prst="rect">
                <a:avLst/>
              </a:prstGeom>
            </p:spPr>
          </p:pic>
          <p:sp>
            <p:nvSpPr>
              <p:cNvPr id="42" name="Text 8">
                <a:extLst>
                  <a:ext uri="{FF2B5EF4-FFF2-40B4-BE49-F238E27FC236}">
                    <a16:creationId xmlns:a16="http://schemas.microsoft.com/office/drawing/2014/main" id="{15D8C97F-6EC0-0EF2-7E0D-2C8FA8BD3BBD}"/>
                  </a:ext>
                </a:extLst>
              </p:cNvPr>
              <p:cNvSpPr/>
              <p:nvPr/>
            </p:nvSpPr>
            <p:spPr>
              <a:xfrm>
                <a:off x="1028700" y="4061696"/>
                <a:ext cx="538609" cy="20877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en-US" sz="1400" b="1" dirty="0">
                    <a:latin typeface="+mn-ea"/>
                    <a:cs typeface="Microsoft YaHei" pitchFamily="34" charset="-120"/>
                  </a:rPr>
                  <a:t>防震墊</a:t>
                </a:r>
                <a:endParaRPr lang="en-US" sz="1400" dirty="0">
                  <a:latin typeface="+mn-ea"/>
                </a:endParaRPr>
              </a:p>
            </p:txBody>
          </p:sp>
        </p:grpSp>
        <p:sp>
          <p:nvSpPr>
            <p:cNvPr id="43" name="Text 9">
              <a:extLst>
                <a:ext uri="{FF2B5EF4-FFF2-40B4-BE49-F238E27FC236}">
                  <a16:creationId xmlns:a16="http://schemas.microsoft.com/office/drawing/2014/main" id="{BEEF714B-97DB-8CDC-AFF0-7A59FBC4577D}"/>
                </a:ext>
              </a:extLst>
            </p:cNvPr>
            <p:cNvSpPr/>
            <p:nvPr/>
          </p:nvSpPr>
          <p:spPr>
            <a:xfrm>
              <a:off x="1028700" y="4290296"/>
              <a:ext cx="3590727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latin typeface="+mn-ea"/>
                  <a:cs typeface="New Ming" pitchFamily="34" charset="-120"/>
                </a:rPr>
                <a:t>在牙叉上加裝防震墊，減少搬運過程中的衝擊</a:t>
              </a:r>
              <a:endParaRPr lang="en-US" sz="1400" dirty="0">
                <a:latin typeface="+mn-ea"/>
              </a:endParaRPr>
            </a:p>
          </p:txBody>
        </p:sp>
      </p:grpSp>
      <p:sp>
        <p:nvSpPr>
          <p:cNvPr id="46" name="Text 12">
            <a:extLst>
              <a:ext uri="{FF2B5EF4-FFF2-40B4-BE49-F238E27FC236}">
                <a16:creationId xmlns:a16="http://schemas.microsoft.com/office/drawing/2014/main" id="{57E4A68A-38F2-2357-15F5-81DA1394C2B4}"/>
              </a:ext>
            </a:extLst>
          </p:cNvPr>
          <p:cNvSpPr/>
          <p:nvPr/>
        </p:nvSpPr>
        <p:spPr>
          <a:xfrm>
            <a:off x="7089957" y="4495447"/>
            <a:ext cx="1154162" cy="240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latin typeface="+mn-ea"/>
                <a:cs typeface="Microsoft YaHei" pitchFamily="34" charset="-120"/>
              </a:rPr>
              <a:t>貨櫃裝載</a:t>
            </a:r>
            <a:r>
              <a:rPr lang="zh-TW" altLang="en-US" sz="1500" b="1" dirty="0">
                <a:latin typeface="+mn-ea"/>
                <a:cs typeface="Microsoft YaHei" pitchFamily="34" charset="-120"/>
              </a:rPr>
              <a:t>改善</a:t>
            </a:r>
            <a:endParaRPr lang="en-US" sz="1500" dirty="0">
              <a:latin typeface="+mn-ea"/>
            </a:endParaRP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28D688F3-DD2B-0CE7-DA43-E071D6112B33}"/>
              </a:ext>
            </a:extLst>
          </p:cNvPr>
          <p:cNvGrpSpPr/>
          <p:nvPr/>
        </p:nvGrpSpPr>
        <p:grpSpPr>
          <a:xfrm>
            <a:off x="6480357" y="5004286"/>
            <a:ext cx="5524922" cy="440902"/>
            <a:chOff x="6553200" y="2842496"/>
            <a:chExt cx="5524922" cy="440902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2EB08AC2-1AC8-1307-1B4A-A7823127284B}"/>
                </a:ext>
              </a:extLst>
            </p:cNvPr>
            <p:cNvGrpSpPr/>
            <p:nvPr/>
          </p:nvGrpSpPr>
          <p:grpSpPr>
            <a:xfrm>
              <a:off x="6553200" y="2842496"/>
              <a:ext cx="1300676" cy="208775"/>
              <a:chOff x="6553200" y="2956796"/>
              <a:chExt cx="1300676" cy="208775"/>
            </a:xfrm>
          </p:grpSpPr>
          <p:pic>
            <p:nvPicPr>
              <p:cNvPr id="30" name="Image 17" descr="preencoded.png">
                <a:extLst>
                  <a:ext uri="{FF2B5EF4-FFF2-40B4-BE49-F238E27FC236}">
                    <a16:creationId xmlns:a16="http://schemas.microsoft.com/office/drawing/2014/main" id="{A5527030-ABCE-B921-BB19-0C198115F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3200" y="2994896"/>
                <a:ext cx="114300" cy="152400"/>
              </a:xfrm>
              <a:prstGeom prst="rect">
                <a:avLst/>
              </a:prstGeom>
            </p:spPr>
          </p:pic>
          <p:sp>
            <p:nvSpPr>
              <p:cNvPr id="56" name="Text 13">
                <a:extLst>
                  <a:ext uri="{FF2B5EF4-FFF2-40B4-BE49-F238E27FC236}">
                    <a16:creationId xmlns:a16="http://schemas.microsoft.com/office/drawing/2014/main" id="{FB637643-F3C9-2739-50F5-C981D4312647}"/>
                  </a:ext>
                </a:extLst>
              </p:cNvPr>
              <p:cNvSpPr/>
              <p:nvPr/>
            </p:nvSpPr>
            <p:spPr>
              <a:xfrm>
                <a:off x="6743700" y="2956796"/>
                <a:ext cx="1110176" cy="20877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en-US" sz="1400" b="1" dirty="0">
                    <a:latin typeface="+mn-ea"/>
                    <a:cs typeface="Microsoft YaHei" pitchFamily="34" charset="-120"/>
                  </a:rPr>
                  <a:t>Stopper設置</a:t>
                </a:r>
                <a:endParaRPr lang="en-US" sz="1400" dirty="0">
                  <a:latin typeface="+mn-ea"/>
                </a:endParaRPr>
              </a:p>
            </p:txBody>
          </p:sp>
        </p:grpSp>
        <p:sp>
          <p:nvSpPr>
            <p:cNvPr id="90" name="Text 14">
              <a:extLst>
                <a:ext uri="{FF2B5EF4-FFF2-40B4-BE49-F238E27FC236}">
                  <a16:creationId xmlns:a16="http://schemas.microsoft.com/office/drawing/2014/main" id="{576B70FB-D9CC-1C4E-5973-684C74066AC0}"/>
                </a:ext>
              </a:extLst>
            </p:cNvPr>
            <p:cNvSpPr/>
            <p:nvPr/>
          </p:nvSpPr>
          <p:spPr>
            <a:xfrm>
              <a:off x="6781800" y="3071096"/>
              <a:ext cx="5296322" cy="212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 err="1">
                  <a:latin typeface="+mn-ea"/>
                  <a:cs typeface="New Ming" pitchFamily="34" charset="-120"/>
                </a:rPr>
                <a:t>第一個PL（棧板）推至貨櫃最內側，並追加Stopper防止前後晃動</a:t>
              </a:r>
              <a:endParaRPr lang="en-US" sz="1400" dirty="0">
                <a:latin typeface="+mn-ea"/>
              </a:endParaRPr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0B6FDDC8-2683-04B0-FC3A-699FDB1DF72B}"/>
              </a:ext>
            </a:extLst>
          </p:cNvPr>
          <p:cNvGrpSpPr/>
          <p:nvPr/>
        </p:nvGrpSpPr>
        <p:grpSpPr>
          <a:xfrm>
            <a:off x="6480357" y="5542117"/>
            <a:ext cx="3846578" cy="423099"/>
            <a:chOff x="6553200" y="3464851"/>
            <a:chExt cx="3846578" cy="423099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89071D2-340A-6BD7-B517-0D597AA97F4D}"/>
                </a:ext>
              </a:extLst>
            </p:cNvPr>
            <p:cNvGrpSpPr/>
            <p:nvPr/>
          </p:nvGrpSpPr>
          <p:grpSpPr>
            <a:xfrm>
              <a:off x="6553200" y="3464851"/>
              <a:ext cx="2023963" cy="213264"/>
              <a:chOff x="6553200" y="4099796"/>
              <a:chExt cx="2023963" cy="213264"/>
            </a:xfrm>
          </p:grpSpPr>
          <p:pic>
            <p:nvPicPr>
              <p:cNvPr id="32" name="Image 19" descr="preencoded.png">
                <a:extLst>
                  <a:ext uri="{FF2B5EF4-FFF2-40B4-BE49-F238E27FC236}">
                    <a16:creationId xmlns:a16="http://schemas.microsoft.com/office/drawing/2014/main" id="{611FC5FC-09E6-841E-9E18-68816E106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53200" y="4137896"/>
                <a:ext cx="152400" cy="152400"/>
              </a:xfrm>
              <a:prstGeom prst="rect">
                <a:avLst/>
              </a:prstGeom>
            </p:spPr>
          </p:pic>
          <p:sp>
            <p:nvSpPr>
              <p:cNvPr id="91" name="Text 15">
                <a:extLst>
                  <a:ext uri="{FF2B5EF4-FFF2-40B4-BE49-F238E27FC236}">
                    <a16:creationId xmlns:a16="http://schemas.microsoft.com/office/drawing/2014/main" id="{C5468D21-155D-66DF-A519-29F6E07AD8AF}"/>
                  </a:ext>
                </a:extLst>
              </p:cNvPr>
              <p:cNvSpPr/>
              <p:nvPr/>
            </p:nvSpPr>
            <p:spPr>
              <a:xfrm>
                <a:off x="6781800" y="4099796"/>
                <a:ext cx="1795363" cy="21326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en-US" sz="1400" b="1" dirty="0">
                    <a:latin typeface="+mn-ea"/>
                    <a:cs typeface="Microsoft YaHei" pitchFamily="34" charset="-120"/>
                  </a:rPr>
                  <a:t>「ㄇ字型」布索固定方式</a:t>
                </a:r>
                <a:endParaRPr lang="en-US" sz="1400" dirty="0">
                  <a:latin typeface="+mn-ea"/>
                </a:endParaRPr>
              </a:p>
            </p:txBody>
          </p:sp>
        </p:grpSp>
        <p:sp>
          <p:nvSpPr>
            <p:cNvPr id="92" name="Text 16">
              <a:extLst>
                <a:ext uri="{FF2B5EF4-FFF2-40B4-BE49-F238E27FC236}">
                  <a16:creationId xmlns:a16="http://schemas.microsoft.com/office/drawing/2014/main" id="{3DCB743F-E9FB-C3AF-83DD-06B0013ABC1E}"/>
                </a:ext>
              </a:extLst>
            </p:cNvPr>
            <p:cNvSpPr/>
            <p:nvPr/>
          </p:nvSpPr>
          <p:spPr>
            <a:xfrm>
              <a:off x="6781800" y="3674686"/>
              <a:ext cx="3617978" cy="2132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 err="1">
                  <a:latin typeface="+mn-ea"/>
                  <a:cs typeface="New Ming" pitchFamily="34" charset="-120"/>
                </a:rPr>
                <a:t>PL之間採用「ㄇ字型」布索固定方式，避免位移</a:t>
              </a:r>
              <a:endParaRPr lang="en-US" sz="1400" dirty="0">
                <a:latin typeface="+mn-ea"/>
              </a:endParaRPr>
            </a:p>
          </p:txBody>
        </p:sp>
      </p:grpSp>
      <p:sp>
        <p:nvSpPr>
          <p:cNvPr id="95" name="Text 2">
            <a:extLst>
              <a:ext uri="{FF2B5EF4-FFF2-40B4-BE49-F238E27FC236}">
                <a16:creationId xmlns:a16="http://schemas.microsoft.com/office/drawing/2014/main" id="{4173509E-451F-5597-20DD-C5EE5E407F98}"/>
              </a:ext>
            </a:extLst>
          </p:cNvPr>
          <p:cNvSpPr/>
          <p:nvPr/>
        </p:nvSpPr>
        <p:spPr>
          <a:xfrm>
            <a:off x="838200" y="1453660"/>
            <a:ext cx="8354788" cy="2087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根據</a:t>
            </a:r>
            <a:r>
              <a:rPr lang="en-US" sz="1400" dirty="0">
                <a:solidFill>
                  <a:srgbClr val="FF3300"/>
                </a:solidFill>
                <a:latin typeface="+mn-ea"/>
                <a:cs typeface="New Ming" pitchFamily="34" charset="-120"/>
              </a:rPr>
              <a:t>YF窯爐0.15t薄板的破裂率數據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，將EF窯爐的積層板裂率降低至</a:t>
            </a:r>
            <a:r>
              <a:rPr lang="en-US" sz="1400" b="1" dirty="0">
                <a:solidFill>
                  <a:srgbClr val="FF3300"/>
                </a:solidFill>
                <a:latin typeface="+mn-ea"/>
                <a:cs typeface="New Ming" pitchFamily="34" charset="-120"/>
              </a:rPr>
              <a:t>0.116%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的水平</a:t>
            </a: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，並進行相關改善。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7B7E1F3B-CBBE-9705-0999-46C6B723FA7D}"/>
              </a:ext>
            </a:extLst>
          </p:cNvPr>
          <p:cNvGrpSpPr/>
          <p:nvPr/>
        </p:nvGrpSpPr>
        <p:grpSpPr>
          <a:xfrm>
            <a:off x="6480357" y="6076802"/>
            <a:ext cx="4564723" cy="418610"/>
            <a:chOff x="6553200" y="4080461"/>
            <a:chExt cx="4564723" cy="418610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0D154F87-D1A7-485E-37A1-1CF02315FC01}"/>
                </a:ext>
              </a:extLst>
            </p:cNvPr>
            <p:cNvGrpSpPr/>
            <p:nvPr/>
          </p:nvGrpSpPr>
          <p:grpSpPr>
            <a:xfrm>
              <a:off x="6553200" y="4080461"/>
              <a:ext cx="1126282" cy="208775"/>
              <a:chOff x="6553200" y="5242796"/>
              <a:chExt cx="1126282" cy="208775"/>
            </a:xfrm>
          </p:grpSpPr>
          <p:pic>
            <p:nvPicPr>
              <p:cNvPr id="34" name="Image 21" descr="preencoded.png">
                <a:extLst>
                  <a:ext uri="{FF2B5EF4-FFF2-40B4-BE49-F238E27FC236}">
                    <a16:creationId xmlns:a16="http://schemas.microsoft.com/office/drawing/2014/main" id="{86E58C87-E33A-CED7-2817-CF3F7B346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53200" y="5280896"/>
                <a:ext cx="152400" cy="152400"/>
              </a:xfrm>
              <a:prstGeom prst="rect">
                <a:avLst/>
              </a:prstGeom>
            </p:spPr>
          </p:pic>
          <p:sp>
            <p:nvSpPr>
              <p:cNvPr id="93" name="Text 17">
                <a:extLst>
                  <a:ext uri="{FF2B5EF4-FFF2-40B4-BE49-F238E27FC236}">
                    <a16:creationId xmlns:a16="http://schemas.microsoft.com/office/drawing/2014/main" id="{78EE0F2C-D28A-2CE5-4DFE-E1485920D0DF}"/>
                  </a:ext>
                </a:extLst>
              </p:cNvPr>
              <p:cNvSpPr/>
              <p:nvPr/>
            </p:nvSpPr>
            <p:spPr>
              <a:xfrm>
                <a:off x="6781800" y="5242796"/>
                <a:ext cx="897682" cy="20877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en-US" sz="1400" b="1" dirty="0">
                    <a:latin typeface="+mn-ea"/>
                    <a:cs typeface="Microsoft YaHei" pitchFamily="34" charset="-120"/>
                  </a:rPr>
                  <a:t>防震墊增設</a:t>
                </a:r>
                <a:endParaRPr lang="en-US" sz="1400" dirty="0">
                  <a:latin typeface="+mn-ea"/>
                </a:endParaRPr>
              </a:p>
            </p:txBody>
          </p:sp>
        </p:grpSp>
        <p:sp>
          <p:nvSpPr>
            <p:cNvPr id="96" name="Text 18">
              <a:extLst>
                <a:ext uri="{FF2B5EF4-FFF2-40B4-BE49-F238E27FC236}">
                  <a16:creationId xmlns:a16="http://schemas.microsoft.com/office/drawing/2014/main" id="{040C9397-D7FA-F6B0-0258-607DA877543E}"/>
                </a:ext>
              </a:extLst>
            </p:cNvPr>
            <p:cNvSpPr/>
            <p:nvPr/>
          </p:nvSpPr>
          <p:spPr>
            <a:xfrm>
              <a:off x="6781800" y="4290296"/>
              <a:ext cx="4336123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latin typeface="+mn-ea"/>
                  <a:cs typeface="New Ming" pitchFamily="34" charset="-120"/>
                </a:rPr>
                <a:t>在PL下方木板處設置防震墊，以吸收運輸過程中的震動</a:t>
              </a:r>
              <a:endParaRPr lang="en-US" sz="1400" dirty="0">
                <a:latin typeface="+mn-ea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1F65913-61FA-0FB1-A0AD-30910455F0EA}"/>
              </a:ext>
            </a:extLst>
          </p:cNvPr>
          <p:cNvGrpSpPr/>
          <p:nvPr/>
        </p:nvGrpSpPr>
        <p:grpSpPr>
          <a:xfrm>
            <a:off x="2220016" y="1698271"/>
            <a:ext cx="7675685" cy="2270330"/>
            <a:chOff x="1069734" y="1794983"/>
            <a:chExt cx="7675685" cy="2270330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FF33C657-49C8-8649-B157-0DD6E7E7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9734" y="1794983"/>
              <a:ext cx="7675685" cy="2254807"/>
            </a:xfrm>
            <a:prstGeom prst="rect">
              <a:avLst/>
            </a:prstGeom>
          </p:spPr>
        </p:pic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81C13513-D23B-7175-D686-3FD62ACDF606}"/>
                </a:ext>
              </a:extLst>
            </p:cNvPr>
            <p:cNvSpPr/>
            <p:nvPr/>
          </p:nvSpPr>
          <p:spPr>
            <a:xfrm>
              <a:off x="1519713" y="2013436"/>
              <a:ext cx="3978000" cy="2051877"/>
            </a:xfrm>
            <a:prstGeom prst="roundRect">
              <a:avLst>
                <a:gd name="adj" fmla="val 2955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42DA6BBE-60FD-761F-10C4-C5F9B1806839}"/>
                </a:ext>
              </a:extLst>
            </p:cNvPr>
            <p:cNvSpPr/>
            <p:nvPr/>
          </p:nvSpPr>
          <p:spPr>
            <a:xfrm>
              <a:off x="5515713" y="2013436"/>
              <a:ext cx="3168000" cy="2051877"/>
            </a:xfrm>
            <a:prstGeom prst="roundRect">
              <a:avLst>
                <a:gd name="adj" fmla="val 295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97264B1-F89B-8037-9BB1-08B1B265DDE7}"/>
                </a:ext>
              </a:extLst>
            </p:cNvPr>
            <p:cNvSpPr/>
            <p:nvPr/>
          </p:nvSpPr>
          <p:spPr>
            <a:xfrm>
              <a:off x="3179937" y="1942432"/>
              <a:ext cx="657552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TW" sz="2800" b="1" dirty="0">
                  <a:solidFill>
                    <a:srgbClr val="0000FF"/>
                  </a:solidFill>
                </a:rPr>
                <a:t>YF</a:t>
              </a:r>
              <a:endParaRPr kumimoji="1" lang="zh-TW" alt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6C2FB7F-C24D-D4C5-5B06-E7D721FE0729}"/>
                </a:ext>
              </a:extLst>
            </p:cNvPr>
            <p:cNvSpPr/>
            <p:nvPr/>
          </p:nvSpPr>
          <p:spPr>
            <a:xfrm>
              <a:off x="6715063" y="1942432"/>
              <a:ext cx="639919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TW" sz="2800" b="1" dirty="0">
                  <a:solidFill>
                    <a:srgbClr val="FF0000"/>
                  </a:solidFill>
                </a:rPr>
                <a:t>EF</a:t>
              </a:r>
              <a:endParaRPr kumimoji="1" lang="zh-TW" altLang="en-US" sz="2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C0B268A0-6FEB-3BEE-7D08-247320FCEBC2}"/>
                </a:ext>
              </a:extLst>
            </p:cNvPr>
            <p:cNvCxnSpPr/>
            <p:nvPr/>
          </p:nvCxnSpPr>
          <p:spPr>
            <a:xfrm>
              <a:off x="1963337" y="3209189"/>
              <a:ext cx="6732000" cy="0"/>
            </a:xfrm>
            <a:prstGeom prst="line">
              <a:avLst/>
            </a:prstGeom>
            <a:ln w="28575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FBB7B02-CD9E-9CA1-3926-A8BA016B8C0C}"/>
                </a:ext>
              </a:extLst>
            </p:cNvPr>
            <p:cNvSpPr/>
            <p:nvPr/>
          </p:nvSpPr>
          <p:spPr>
            <a:xfrm>
              <a:off x="6081385" y="2912215"/>
              <a:ext cx="1662635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FF0000"/>
                  </a:solidFill>
                </a:rPr>
                <a:t>目標：</a:t>
              </a:r>
              <a:r>
                <a:rPr kumimoji="1" lang="en-US" altLang="zh-TW" sz="1600" b="1" dirty="0">
                  <a:solidFill>
                    <a:srgbClr val="FF0000"/>
                  </a:solidFill>
                </a:rPr>
                <a:t>0.116%</a:t>
              </a:r>
              <a:endParaRPr kumimoji="1" lang="zh-TW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E0D75D37-4FAB-7384-77C3-D0FBD586E8A4}"/>
              </a:ext>
            </a:extLst>
          </p:cNvPr>
          <p:cNvSpPr/>
          <p:nvPr/>
        </p:nvSpPr>
        <p:spPr>
          <a:xfrm>
            <a:off x="1657268" y="4031536"/>
            <a:ext cx="887454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▼ 以下對策於</a:t>
            </a:r>
            <a:r>
              <a:rPr kumimoji="1" lang="en-US" altLang="zh-TW" sz="16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2024</a:t>
            </a:r>
            <a:r>
              <a:rPr kumimoji="1" lang="zh-TW" altLang="en-US" sz="16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年實施，旨在從操作規範和裝載方式兩方面，全面提升薄板運輸的穩定性 ▼</a:t>
            </a:r>
          </a:p>
        </p:txBody>
      </p:sp>
    </p:spTree>
    <p:extLst>
      <p:ext uri="{BB962C8B-B14F-4D97-AF65-F5344CB8AC3E}">
        <p14:creationId xmlns:p14="http://schemas.microsoft.com/office/powerpoint/2010/main" val="400094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C4F2-1E7C-8B5C-CE5B-C9A306DC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化同側角落 35">
            <a:extLst>
              <a:ext uri="{FF2B5EF4-FFF2-40B4-BE49-F238E27FC236}">
                <a16:creationId xmlns:a16="http://schemas.microsoft.com/office/drawing/2014/main" id="{2B884D9C-989A-9197-2435-297553D50922}"/>
              </a:ext>
            </a:extLst>
          </p:cNvPr>
          <p:cNvSpPr/>
          <p:nvPr/>
        </p:nvSpPr>
        <p:spPr>
          <a:xfrm rot="16200000">
            <a:off x="5779591" y="427968"/>
            <a:ext cx="629649" cy="11430002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rgbClr val="FAAB16"/>
              </a:gs>
              <a:gs pos="1000">
                <a:srgbClr val="E2F5E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59CF9AB-73EF-1014-38E8-09BFEDC9C032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387798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對策驗證與初期成效</a:t>
            </a:r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9298127C-89F6-5306-AFE7-9C881F84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29856"/>
            <a:ext cx="5600700" cy="4754087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BEBD1EB6-CCDF-4CD6-DE73-4402761B8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66096"/>
            <a:ext cx="190500" cy="266700"/>
          </a:xfrm>
          <a:prstGeom prst="rect">
            <a:avLst/>
          </a:prstGeom>
        </p:spPr>
      </p:pic>
      <p:pic>
        <p:nvPicPr>
          <p:cNvPr id="17" name="Image 5" descr="preencoded.png">
            <a:extLst>
              <a:ext uri="{FF2B5EF4-FFF2-40B4-BE49-F238E27FC236}">
                <a16:creationId xmlns:a16="http://schemas.microsoft.com/office/drawing/2014/main" id="{70946761-E91A-5F12-7F37-40C2B26F2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871196"/>
            <a:ext cx="5143500" cy="1714500"/>
          </a:xfrm>
          <a:prstGeom prst="rect">
            <a:avLst/>
          </a:prstGeom>
        </p:spPr>
      </p:pic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4149FCF3-E2C2-8BA2-625F-C7B72E24F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404596"/>
            <a:ext cx="152400" cy="152400"/>
          </a:xfrm>
          <a:prstGeom prst="rect">
            <a:avLst/>
          </a:prstGeom>
        </p:spPr>
      </p:pic>
      <p:pic>
        <p:nvPicPr>
          <p:cNvPr id="20" name="Image 7" descr="preencoded.png">
            <a:extLst>
              <a:ext uri="{FF2B5EF4-FFF2-40B4-BE49-F238E27FC236}">
                <a16:creationId xmlns:a16="http://schemas.microsoft.com/office/drawing/2014/main" id="{85C2D61D-B4D6-1489-6DED-DB915DA73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937996"/>
            <a:ext cx="152400" cy="152400"/>
          </a:xfrm>
          <a:prstGeom prst="rect">
            <a:avLst/>
          </a:prstGeom>
        </p:spPr>
      </p:pic>
      <p:pic>
        <p:nvPicPr>
          <p:cNvPr id="21" name="Image 8" descr="preencoded.png">
            <a:extLst>
              <a:ext uri="{FF2B5EF4-FFF2-40B4-BE49-F238E27FC236}">
                <a16:creationId xmlns:a16="http://schemas.microsoft.com/office/drawing/2014/main" id="{B8DF50EA-6207-EE79-AA50-2F5CAD15B8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5242796"/>
            <a:ext cx="114300" cy="152400"/>
          </a:xfrm>
          <a:prstGeom prst="rect">
            <a:avLst/>
          </a:prstGeom>
        </p:spPr>
      </p:pic>
      <p:pic>
        <p:nvPicPr>
          <p:cNvPr id="22" name="Image 9" descr="preencoded.png">
            <a:extLst>
              <a:ext uri="{FF2B5EF4-FFF2-40B4-BE49-F238E27FC236}">
                <a16:creationId xmlns:a16="http://schemas.microsoft.com/office/drawing/2014/main" id="{9DAB1CDE-09A2-671E-84B5-F94CE632C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029856"/>
            <a:ext cx="5600700" cy="4555840"/>
          </a:xfrm>
          <a:prstGeom prst="rect">
            <a:avLst/>
          </a:prstGeom>
        </p:spPr>
      </p:pic>
      <p:pic>
        <p:nvPicPr>
          <p:cNvPr id="23" name="Image 10" descr="preencoded.png">
            <a:extLst>
              <a:ext uri="{FF2B5EF4-FFF2-40B4-BE49-F238E27FC236}">
                <a16:creationId xmlns:a16="http://schemas.microsoft.com/office/drawing/2014/main" id="{BDC74B1E-2058-3794-DB06-1017C58B3F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1966196"/>
            <a:ext cx="5143500" cy="1104900"/>
          </a:xfrm>
          <a:prstGeom prst="rect">
            <a:avLst/>
          </a:prstGeom>
        </p:spPr>
      </p:pic>
      <p:pic>
        <p:nvPicPr>
          <p:cNvPr id="25" name="Image 11" descr="preencoded.png">
            <a:extLst>
              <a:ext uri="{FF2B5EF4-FFF2-40B4-BE49-F238E27FC236}">
                <a16:creationId xmlns:a16="http://schemas.microsoft.com/office/drawing/2014/main" id="{1FEF94AC-0E28-8AB7-55BC-E7087DD56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1300" y="2613896"/>
            <a:ext cx="152400" cy="152400"/>
          </a:xfrm>
          <a:prstGeom prst="rect">
            <a:avLst/>
          </a:prstGeom>
        </p:spPr>
      </p:pic>
      <p:pic>
        <p:nvPicPr>
          <p:cNvPr id="26" name="Image 12" descr="preencoded.png">
            <a:extLst>
              <a:ext uri="{FF2B5EF4-FFF2-40B4-BE49-F238E27FC236}">
                <a16:creationId xmlns:a16="http://schemas.microsoft.com/office/drawing/2014/main" id="{0E379055-C568-E6A8-ACC4-65A5FCD7A4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680696"/>
            <a:ext cx="5143500" cy="1638300"/>
          </a:xfrm>
          <a:prstGeom prst="rect">
            <a:avLst/>
          </a:prstGeom>
        </p:spPr>
      </p:pic>
      <p:pic>
        <p:nvPicPr>
          <p:cNvPr id="27" name="Image 13" descr="preencoded.png">
            <a:extLst>
              <a:ext uri="{FF2B5EF4-FFF2-40B4-BE49-F238E27FC236}">
                <a16:creationId xmlns:a16="http://schemas.microsoft.com/office/drawing/2014/main" id="{41768104-CA80-D56A-3796-F0552ED8A0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00" y="3833096"/>
            <a:ext cx="142875" cy="266700"/>
          </a:xfrm>
          <a:prstGeom prst="rect">
            <a:avLst/>
          </a:prstGeom>
        </p:spPr>
      </p:pic>
      <p:pic>
        <p:nvPicPr>
          <p:cNvPr id="47" name="Image 14" descr="preencoded.png">
            <a:extLst>
              <a:ext uri="{FF2B5EF4-FFF2-40B4-BE49-F238E27FC236}">
                <a16:creationId xmlns:a16="http://schemas.microsoft.com/office/drawing/2014/main" id="{6A598786-A023-8ED7-253B-3B3E4DCCC6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1300" y="4785596"/>
            <a:ext cx="381000" cy="381000"/>
          </a:xfrm>
          <a:prstGeom prst="rect">
            <a:avLst/>
          </a:prstGeom>
        </p:spPr>
      </p:pic>
      <p:pic>
        <p:nvPicPr>
          <p:cNvPr id="48" name="Image 15" descr="preencoded.png">
            <a:extLst>
              <a:ext uri="{FF2B5EF4-FFF2-40B4-BE49-F238E27FC236}">
                <a16:creationId xmlns:a16="http://schemas.microsoft.com/office/drawing/2014/main" id="{9C51EBC1-AFDA-B4CA-4195-9C6C9B4626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5125" y="4899896"/>
            <a:ext cx="133350" cy="152400"/>
          </a:xfrm>
          <a:prstGeom prst="rect">
            <a:avLst/>
          </a:prstGeom>
        </p:spPr>
      </p:pic>
      <p:sp>
        <p:nvSpPr>
          <p:cNvPr id="51" name="Text 1">
            <a:extLst>
              <a:ext uri="{FF2B5EF4-FFF2-40B4-BE49-F238E27FC236}">
                <a16:creationId xmlns:a16="http://schemas.microsoft.com/office/drawing/2014/main" id="{738F2E35-9434-FA79-00B4-4B3CEB6BE22D}"/>
              </a:ext>
            </a:extLst>
          </p:cNvPr>
          <p:cNvSpPr/>
          <p:nvPr/>
        </p:nvSpPr>
        <p:spPr>
          <a:xfrm>
            <a:off x="914400" y="1166096"/>
            <a:ext cx="1154162" cy="240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初期成效分析</a:t>
            </a:r>
            <a:endParaRPr lang="en-US" sz="1500" dirty="0">
              <a:latin typeface="+mn-ea"/>
            </a:endParaRPr>
          </a:p>
        </p:txBody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C8D14F29-D539-A181-F10B-C887874CB25D}"/>
              </a:ext>
            </a:extLst>
          </p:cNvPr>
          <p:cNvSpPr/>
          <p:nvPr/>
        </p:nvSpPr>
        <p:spPr>
          <a:xfrm>
            <a:off x="762000" y="4023596"/>
            <a:ext cx="1038746" cy="2363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成效分析結果</a:t>
            </a:r>
            <a:endParaRPr lang="en-US" sz="1350" dirty="0">
              <a:latin typeface="+mn-ea"/>
            </a:endParaRPr>
          </a:p>
        </p:txBody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7033A30B-5A86-245C-AC82-352F9C9C4757}"/>
              </a:ext>
            </a:extLst>
          </p:cNvPr>
          <p:cNvSpPr/>
          <p:nvPr/>
        </p:nvSpPr>
        <p:spPr>
          <a:xfrm>
            <a:off x="990600" y="4366496"/>
            <a:ext cx="4231928" cy="43447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2024年實施運輸改善對策後，初期破裂率呈現</a:t>
            </a:r>
            <a:r>
              <a:rPr lang="en-US" sz="1200" b="1" dirty="0">
                <a:solidFill>
                  <a:srgbClr val="15803D"/>
                </a:solidFill>
                <a:latin typeface="+mn-ea"/>
                <a:cs typeface="New Ming" pitchFamily="34" charset="-120"/>
              </a:rPr>
              <a:t>明顯下降趨勢</a:t>
            </a:r>
            <a:r>
              <a:rPr lang="en-US" sz="1200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，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表明所採取的措施在一定程度上是有效的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4" name="Text 4">
            <a:extLst>
              <a:ext uri="{FF2B5EF4-FFF2-40B4-BE49-F238E27FC236}">
                <a16:creationId xmlns:a16="http://schemas.microsoft.com/office/drawing/2014/main" id="{6624E4BE-0E19-2707-7372-93E954B9F1E5}"/>
              </a:ext>
            </a:extLst>
          </p:cNvPr>
          <p:cNvSpPr/>
          <p:nvPr/>
        </p:nvSpPr>
        <p:spPr>
          <a:xfrm>
            <a:off x="990600" y="4899896"/>
            <a:ext cx="3795911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然而，在初期下降後，破裂率又出現了</a:t>
            </a:r>
            <a:r>
              <a:rPr lang="en-US" sz="1200" b="1" dirty="0">
                <a:solidFill>
                  <a:srgbClr val="EA580C"/>
                </a:solidFill>
                <a:latin typeface="+mn-ea"/>
                <a:cs typeface="New Ming" pitchFamily="34" charset="-120"/>
              </a:rPr>
              <a:t>波動回升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的現象。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60E6E3B0-808C-E379-615B-E96DBCA217E5}"/>
              </a:ext>
            </a:extLst>
          </p:cNvPr>
          <p:cNvSpPr/>
          <p:nvPr/>
        </p:nvSpPr>
        <p:spPr>
          <a:xfrm>
            <a:off x="952500" y="5204696"/>
            <a:ext cx="3795911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這暗示了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對策的執行一致性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是維持改善成效的關鍵因素。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7" name="Text 6">
            <a:extLst>
              <a:ext uri="{FF2B5EF4-FFF2-40B4-BE49-F238E27FC236}">
                <a16:creationId xmlns:a16="http://schemas.microsoft.com/office/drawing/2014/main" id="{AEFF9AA3-FE35-F890-AF1B-28F0E883A5A2}"/>
              </a:ext>
            </a:extLst>
          </p:cNvPr>
          <p:cNvSpPr/>
          <p:nvPr/>
        </p:nvSpPr>
        <p:spPr>
          <a:xfrm>
            <a:off x="6553200" y="1166096"/>
            <a:ext cx="1154162" cy="240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震動測試分析</a:t>
            </a:r>
            <a:endParaRPr lang="en-US" sz="1500" dirty="0">
              <a:latin typeface="+mn-ea"/>
            </a:endParaRPr>
          </a:p>
        </p:txBody>
      </p:sp>
      <p:sp>
        <p:nvSpPr>
          <p:cNvPr id="58" name="Text 7">
            <a:extLst>
              <a:ext uri="{FF2B5EF4-FFF2-40B4-BE49-F238E27FC236}">
                <a16:creationId xmlns:a16="http://schemas.microsoft.com/office/drawing/2014/main" id="{56668232-912C-4D54-CDC3-551C41953354}"/>
              </a:ext>
            </a:extLst>
          </p:cNvPr>
          <p:cNvSpPr/>
          <p:nvPr/>
        </p:nvSpPr>
        <p:spPr>
          <a:xfrm>
            <a:off x="6438900" y="1585196"/>
            <a:ext cx="1211870" cy="2363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第一回測試結果</a:t>
            </a:r>
            <a:endParaRPr lang="en-US" sz="1350" dirty="0">
              <a:latin typeface="+mn-ea"/>
            </a:endParaRPr>
          </a:p>
        </p:txBody>
      </p:sp>
      <p:sp>
        <p:nvSpPr>
          <p:cNvPr id="59" name="Text 8">
            <a:extLst>
              <a:ext uri="{FF2B5EF4-FFF2-40B4-BE49-F238E27FC236}">
                <a16:creationId xmlns:a16="http://schemas.microsoft.com/office/drawing/2014/main" id="{0D516AA5-C215-A3BC-6910-BE91411A867E}"/>
              </a:ext>
            </a:extLst>
          </p:cNvPr>
          <p:cNvSpPr/>
          <p:nvPr/>
        </p:nvSpPr>
        <p:spPr>
          <a:xfrm>
            <a:off x="6591300" y="2118596"/>
            <a:ext cx="3818353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第一回測試結果顯示，不同PL放置位置的震動差異不大。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0" name="Text 9">
            <a:extLst>
              <a:ext uri="{FF2B5EF4-FFF2-40B4-BE49-F238E27FC236}">
                <a16:creationId xmlns:a16="http://schemas.microsoft.com/office/drawing/2014/main" id="{3786E569-93E6-8F35-139B-FC47373A3172}"/>
              </a:ext>
            </a:extLst>
          </p:cNvPr>
          <p:cNvSpPr/>
          <p:nvPr/>
        </p:nvSpPr>
        <p:spPr>
          <a:xfrm>
            <a:off x="6819900" y="2461496"/>
            <a:ext cx="4616648" cy="43447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可能是由於測試人員跟車，導致運輸單位人員在測試期間特別注意</a:t>
            </a:r>
            <a:r>
              <a:rPr lang="en-US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從而影響了震動數據的真實性</a:t>
            </a:r>
            <a:r>
              <a:rPr lang="en-US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1" name="Text 10">
            <a:extLst>
              <a:ext uri="{FF2B5EF4-FFF2-40B4-BE49-F238E27FC236}">
                <a16:creationId xmlns:a16="http://schemas.microsoft.com/office/drawing/2014/main" id="{7BF02D49-9D2E-DFAA-8080-4845C5CD44E4}"/>
              </a:ext>
            </a:extLst>
          </p:cNvPr>
          <p:cNvSpPr/>
          <p:nvPr/>
        </p:nvSpPr>
        <p:spPr>
          <a:xfrm>
            <a:off x="6438900" y="3299696"/>
            <a:ext cx="1038746" cy="2363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後續測試計劃</a:t>
            </a:r>
            <a:endParaRPr lang="en-US" sz="1350" dirty="0">
              <a:latin typeface="+mn-ea"/>
            </a:endParaRPr>
          </a:p>
        </p:txBody>
      </p:sp>
      <p:sp>
        <p:nvSpPr>
          <p:cNvPr id="62" name="Text 11">
            <a:extLst>
              <a:ext uri="{FF2B5EF4-FFF2-40B4-BE49-F238E27FC236}">
                <a16:creationId xmlns:a16="http://schemas.microsoft.com/office/drawing/2014/main" id="{5C28BF46-75E7-9489-41AD-38612EC4E173}"/>
              </a:ext>
            </a:extLst>
          </p:cNvPr>
          <p:cNvSpPr/>
          <p:nvPr/>
        </p:nvSpPr>
        <p:spPr>
          <a:xfrm>
            <a:off x="6848475" y="3852146"/>
            <a:ext cx="1077218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「秘密測試」方案</a:t>
            </a:r>
            <a:endParaRPr lang="en-US" sz="1200" dirty="0">
              <a:latin typeface="+mn-ea"/>
            </a:endParaRPr>
          </a:p>
        </p:txBody>
      </p:sp>
      <p:sp>
        <p:nvSpPr>
          <p:cNvPr id="63" name="Text 12">
            <a:extLst>
              <a:ext uri="{FF2B5EF4-FFF2-40B4-BE49-F238E27FC236}">
                <a16:creationId xmlns:a16="http://schemas.microsoft.com/office/drawing/2014/main" id="{EFF73E35-9108-D008-68BE-C8B65A2B0FF5}"/>
              </a:ext>
            </a:extLst>
          </p:cNvPr>
          <p:cNvSpPr/>
          <p:nvPr/>
        </p:nvSpPr>
        <p:spPr>
          <a:xfrm>
            <a:off x="6819900" y="4214096"/>
            <a:ext cx="3693319" cy="43447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為獲取更客觀的數據並確保運輸人員持續保持警覺心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後續規劃了不定期進行「秘密測試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」。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4" name="Text 13">
            <a:extLst>
              <a:ext uri="{FF2B5EF4-FFF2-40B4-BE49-F238E27FC236}">
                <a16:creationId xmlns:a16="http://schemas.microsoft.com/office/drawing/2014/main" id="{BCA00D2F-7739-A0A5-FC45-8706DF5A94B5}"/>
              </a:ext>
            </a:extLst>
          </p:cNvPr>
          <p:cNvSpPr/>
          <p:nvPr/>
        </p:nvSpPr>
        <p:spPr>
          <a:xfrm>
            <a:off x="7086600" y="4861796"/>
            <a:ext cx="4257576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即在人員不知情的情況下裝設震動器，以比較震動與破裂情況。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6" name="Text 15">
            <a:extLst>
              <a:ext uri="{FF2B5EF4-FFF2-40B4-BE49-F238E27FC236}">
                <a16:creationId xmlns:a16="http://schemas.microsoft.com/office/drawing/2014/main" id="{4C873BA0-A08C-ADA2-FA88-9324A5AE77DA}"/>
              </a:ext>
            </a:extLst>
          </p:cNvPr>
          <p:cNvSpPr/>
          <p:nvPr/>
        </p:nvSpPr>
        <p:spPr>
          <a:xfrm>
            <a:off x="2380850" y="6061079"/>
            <a:ext cx="8556830" cy="2132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對策的執行一致性是維持改善成效的</a:t>
            </a:r>
            <a:r>
              <a:rPr lang="en-US" sz="1400" b="1" dirty="0" err="1">
                <a:solidFill>
                  <a:srgbClr val="EA580C"/>
                </a:solidFill>
                <a:latin typeface="+mn-ea"/>
                <a:cs typeface="New Ming" pitchFamily="34" charset="-120"/>
              </a:rPr>
              <a:t>關鍵因素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，若執行不夠徹底或人員警覺性下降，破裂率便可能再次升高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452BBB0-91AF-96A1-ABE6-D652EF453910}"/>
              </a:ext>
            </a:extLst>
          </p:cNvPr>
          <p:cNvGrpSpPr/>
          <p:nvPr/>
        </p:nvGrpSpPr>
        <p:grpSpPr>
          <a:xfrm>
            <a:off x="609600" y="1598317"/>
            <a:ext cx="5105400" cy="2107358"/>
            <a:chOff x="609600" y="1598317"/>
            <a:chExt cx="5105400" cy="2107358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98FA42FD-98AE-B196-57D1-C59727F7F5F2}"/>
                </a:ext>
              </a:extLst>
            </p:cNvPr>
            <p:cNvGrpSpPr/>
            <p:nvPr/>
          </p:nvGrpSpPr>
          <p:grpSpPr>
            <a:xfrm>
              <a:off x="609600" y="1598317"/>
              <a:ext cx="5105400" cy="2107358"/>
              <a:chOff x="609600" y="1598317"/>
              <a:chExt cx="5105400" cy="210735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F372289A-A853-785A-9BF8-C851E8433628}"/>
                  </a:ext>
                </a:extLst>
              </p:cNvPr>
              <p:cNvGrpSpPr/>
              <p:nvPr/>
            </p:nvGrpSpPr>
            <p:grpSpPr>
              <a:xfrm>
                <a:off x="609600" y="1598317"/>
                <a:ext cx="5105400" cy="2107358"/>
                <a:chOff x="609600" y="1598317"/>
                <a:chExt cx="5105400" cy="2107358"/>
              </a:xfrm>
            </p:grpSpPr>
            <p:pic>
              <p:nvPicPr>
                <p:cNvPr id="9" name="Image 4">
                  <a:extLst>
                    <a:ext uri="{FF2B5EF4-FFF2-40B4-BE49-F238E27FC236}">
                      <a16:creationId xmlns:a16="http://schemas.microsoft.com/office/drawing/2014/main" id="{2704C99F-E9E1-6C0E-F231-CD5D46DC4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9600" y="1598317"/>
                  <a:ext cx="5105400" cy="2107358"/>
                </a:xfrm>
                <a:prstGeom prst="rect">
                  <a:avLst/>
                </a:prstGeom>
              </p:spPr>
            </p:pic>
            <p:grpSp>
              <p:nvGrpSpPr>
                <p:cNvPr id="11" name="群組 10">
                  <a:extLst>
                    <a:ext uri="{FF2B5EF4-FFF2-40B4-BE49-F238E27FC236}">
                      <a16:creationId xmlns:a16="http://schemas.microsoft.com/office/drawing/2014/main" id="{EF78BF80-FC3D-11C0-FF6D-536D6D9273BE}"/>
                    </a:ext>
                  </a:extLst>
                </p:cNvPr>
                <p:cNvGrpSpPr/>
                <p:nvPr/>
              </p:nvGrpSpPr>
              <p:grpSpPr>
                <a:xfrm>
                  <a:off x="914400" y="1714990"/>
                  <a:ext cx="4756149" cy="1714011"/>
                  <a:chOff x="914400" y="1714990"/>
                  <a:chExt cx="4756149" cy="1714011"/>
                </a:xfrm>
              </p:grpSpPr>
              <p:sp>
                <p:nvSpPr>
                  <p:cNvPr id="5" name="矩形: 圓角 4">
                    <a:extLst>
                      <a:ext uri="{FF2B5EF4-FFF2-40B4-BE49-F238E27FC236}">
                        <a16:creationId xmlns:a16="http://schemas.microsoft.com/office/drawing/2014/main" id="{93435588-1A00-8D20-EA14-508005A75D6F}"/>
                      </a:ext>
                    </a:extLst>
                  </p:cNvPr>
                  <p:cNvSpPr/>
                  <p:nvPr/>
                </p:nvSpPr>
                <p:spPr>
                  <a:xfrm>
                    <a:off x="914400" y="1821543"/>
                    <a:ext cx="1393524" cy="1607458"/>
                  </a:xfrm>
                  <a:prstGeom prst="roundRect">
                    <a:avLst>
                      <a:gd name="adj" fmla="val 2955"/>
                    </a:avLst>
                  </a:prstGeom>
                  <a:no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" name="矩形: 圓角 5">
                    <a:extLst>
                      <a:ext uri="{FF2B5EF4-FFF2-40B4-BE49-F238E27FC236}">
                        <a16:creationId xmlns:a16="http://schemas.microsoft.com/office/drawing/2014/main" id="{DC5F47D0-49D0-C7FB-F6F8-8C86899A9436}"/>
                      </a:ext>
                    </a:extLst>
                  </p:cNvPr>
                  <p:cNvSpPr/>
                  <p:nvPr/>
                </p:nvSpPr>
                <p:spPr>
                  <a:xfrm>
                    <a:off x="2321798" y="1821542"/>
                    <a:ext cx="3348751" cy="1607458"/>
                  </a:xfrm>
                  <a:prstGeom prst="roundRect">
                    <a:avLst>
                      <a:gd name="adj" fmla="val 2955"/>
                    </a:avLst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AF66554D-80C8-9A01-AE4C-E3F2BD4A040C}"/>
                      </a:ext>
                    </a:extLst>
                  </p:cNvPr>
                  <p:cNvSpPr/>
                  <p:nvPr/>
                </p:nvSpPr>
                <p:spPr>
                  <a:xfrm>
                    <a:off x="1281373" y="1714990"/>
                    <a:ext cx="657552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TW" sz="2800" b="1" dirty="0">
                        <a:solidFill>
                          <a:srgbClr val="0000FF"/>
                        </a:solidFill>
                      </a:rPr>
                      <a:t>YF</a:t>
                    </a:r>
                    <a:endParaRPr kumimoji="1" lang="zh-TW" altLang="en-US" sz="2800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AFEF18A2-08B2-201E-E5A3-A01914FA34D9}"/>
                      </a:ext>
                    </a:extLst>
                  </p:cNvPr>
                  <p:cNvSpPr/>
                  <p:nvPr/>
                </p:nvSpPr>
                <p:spPr>
                  <a:xfrm>
                    <a:off x="4226130" y="1714990"/>
                    <a:ext cx="639919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TW" sz="2800" b="1" dirty="0">
                        <a:solidFill>
                          <a:srgbClr val="FF0000"/>
                        </a:solidFill>
                      </a:rPr>
                      <a:t>EF</a:t>
                    </a:r>
                    <a:endParaRPr kumimoji="1" lang="zh-TW" alt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60D9D7EF-D176-CE6A-80E7-7847DBDE74FA}"/>
                      </a:ext>
                    </a:extLst>
                  </p:cNvPr>
                  <p:cNvSpPr/>
                  <p:nvPr/>
                </p:nvSpPr>
                <p:spPr>
                  <a:xfrm>
                    <a:off x="3513887" y="2116292"/>
                    <a:ext cx="723275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zh-TW" altLang="en-US" sz="1400" b="1" dirty="0">
                        <a:solidFill>
                          <a:srgbClr val="0000FF"/>
                        </a:solidFill>
                      </a:rPr>
                      <a:t>對策後</a:t>
                    </a:r>
                  </a:p>
                </p:txBody>
              </p:sp>
            </p:grpSp>
          </p:grp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7E3C584-B7D0-2B76-68E8-3FEDD60E94C4}"/>
                  </a:ext>
                </a:extLst>
              </p:cNvPr>
              <p:cNvCxnSpPr/>
              <p:nvPr/>
            </p:nvCxnSpPr>
            <p:spPr>
              <a:xfrm>
                <a:off x="1054560" y="3126134"/>
                <a:ext cx="4608000" cy="0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6F725C2-1CCC-0E1E-F3E4-F99F83BBE30F}"/>
                  </a:ext>
                </a:extLst>
              </p:cNvPr>
              <p:cNvSpPr/>
              <p:nvPr/>
            </p:nvSpPr>
            <p:spPr>
              <a:xfrm>
                <a:off x="1785815" y="2829160"/>
                <a:ext cx="59503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kumimoji="1" lang="zh-TW" altLang="en-US" sz="1600" b="1" dirty="0">
                    <a:solidFill>
                      <a:srgbClr val="FF0000"/>
                    </a:solidFill>
                  </a:rPr>
                  <a:t>目標</a:t>
                </a:r>
              </a:p>
            </p:txBody>
          </p:sp>
        </p:grp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5A24EA67-430D-3AED-2F34-6CC0D571256E}"/>
                </a:ext>
              </a:extLst>
            </p:cNvPr>
            <p:cNvSpPr/>
            <p:nvPr/>
          </p:nvSpPr>
          <p:spPr>
            <a:xfrm>
              <a:off x="2321798" y="1821543"/>
              <a:ext cx="1103950" cy="1607457"/>
            </a:xfrm>
            <a:prstGeom prst="roundRect">
              <a:avLst>
                <a:gd name="adj" fmla="val 3412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zh-TW" sz="900" b="1" dirty="0">
                <a:solidFill>
                  <a:srgbClr val="404040"/>
                </a:solidFill>
              </a:endParaRPr>
            </a:p>
            <a:p>
              <a:pPr algn="ctr"/>
              <a:endParaRPr kumimoji="1" lang="en-US" altLang="zh-TW" sz="900" b="1" dirty="0">
                <a:solidFill>
                  <a:srgbClr val="404040"/>
                </a:solidFill>
              </a:endParaRPr>
            </a:p>
            <a:p>
              <a:pPr algn="ctr"/>
              <a:r>
                <a:rPr kumimoji="1" lang="zh-TW" altLang="en-US" sz="1400" b="1" dirty="0">
                  <a:solidFill>
                    <a:schemeClr val="tx1"/>
                  </a:solidFill>
                </a:rPr>
                <a:t>對策前</a:t>
              </a:r>
              <a:endParaRPr kumimoji="1" lang="zh-TW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18E39DAB-7194-0A12-3349-D0E720BED272}"/>
                </a:ext>
              </a:extLst>
            </p:cNvPr>
            <p:cNvSpPr/>
            <p:nvPr/>
          </p:nvSpPr>
          <p:spPr>
            <a:xfrm>
              <a:off x="3311525" y="2319066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1DE2442E-B6D1-A38C-B353-06D81A5F747D}"/>
                </a:ext>
              </a:extLst>
            </p:cNvPr>
            <p:cNvCxnSpPr/>
            <p:nvPr/>
          </p:nvCxnSpPr>
          <p:spPr>
            <a:xfrm>
              <a:off x="3352800" y="2369865"/>
              <a:ext cx="206298" cy="691706"/>
            </a:xfrm>
            <a:prstGeom prst="straightConnector1">
              <a:avLst/>
            </a:prstGeom>
            <a:ln w="38100" cap="rnd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70EC3FDA-A4DB-2EF9-C49A-04F16264A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9641" y="2220418"/>
              <a:ext cx="1969985" cy="992235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1DA41EED-601A-8B24-FD0C-432C1C05969A}"/>
              </a:ext>
            </a:extLst>
          </p:cNvPr>
          <p:cNvGrpSpPr/>
          <p:nvPr/>
        </p:nvGrpSpPr>
        <p:grpSpPr>
          <a:xfrm>
            <a:off x="1123214" y="5906917"/>
            <a:ext cx="1124266" cy="524260"/>
            <a:chOff x="1123214" y="5906917"/>
            <a:chExt cx="1124266" cy="524260"/>
          </a:xfrm>
        </p:grpSpPr>
        <p:sp>
          <p:nvSpPr>
            <p:cNvPr id="65" name="Text 14">
              <a:extLst>
                <a:ext uri="{FF2B5EF4-FFF2-40B4-BE49-F238E27FC236}">
                  <a16:creationId xmlns:a16="http://schemas.microsoft.com/office/drawing/2014/main" id="{99F5BF50-C4ED-8635-71A1-E209FC3098E6}"/>
                </a:ext>
              </a:extLst>
            </p:cNvPr>
            <p:cNvSpPr/>
            <p:nvPr/>
          </p:nvSpPr>
          <p:spPr>
            <a:xfrm>
              <a:off x="1785815" y="6037170"/>
              <a:ext cx="461665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b="1" dirty="0">
                  <a:solidFill>
                    <a:srgbClr val="374151"/>
                  </a:solidFill>
                  <a:latin typeface="+mn-ea"/>
                  <a:cs typeface="Microsoft YaHei" pitchFamily="34" charset="-120"/>
                </a:rPr>
                <a:t>結論</a:t>
              </a:r>
              <a:endParaRPr lang="en-US" dirty="0">
                <a:latin typeface="+mn-ea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6132D33F-4D74-B841-32EE-194D01B69D62}"/>
                </a:ext>
              </a:extLst>
            </p:cNvPr>
            <p:cNvGrpSpPr/>
            <p:nvPr/>
          </p:nvGrpSpPr>
          <p:grpSpPr>
            <a:xfrm>
              <a:off x="1123214" y="5906917"/>
              <a:ext cx="524260" cy="524260"/>
              <a:chOff x="334963" y="5828144"/>
              <a:chExt cx="524260" cy="524260"/>
            </a:xfrm>
          </p:grpSpPr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3A315FE2-361C-CDFF-58BD-11C021F21FE7}"/>
                  </a:ext>
                </a:extLst>
              </p:cNvPr>
              <p:cNvSpPr/>
              <p:nvPr/>
            </p:nvSpPr>
            <p:spPr>
              <a:xfrm>
                <a:off x="334963" y="5828144"/>
                <a:ext cx="524260" cy="524260"/>
              </a:xfrm>
              <a:prstGeom prst="ellipse">
                <a:avLst/>
              </a:prstGeom>
              <a:solidFill>
                <a:srgbClr val="F97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0" name="Image 17" descr="preencoded.png">
                <a:extLst>
                  <a:ext uri="{FF2B5EF4-FFF2-40B4-BE49-F238E27FC236}">
                    <a16:creationId xmlns:a16="http://schemas.microsoft.com/office/drawing/2014/main" id="{723C3F33-4A83-E71D-85B5-6A1C627AF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5390" y="5888224"/>
                <a:ext cx="283020" cy="3962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8109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FF67462-77EB-8173-BBCA-0B4E6E0CB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8620"/>
          <a:stretch/>
        </p:blipFill>
        <p:spPr>
          <a:xfrm>
            <a:off x="200914" y="4479051"/>
            <a:ext cx="2315863" cy="1878365"/>
          </a:xfrm>
          <a:prstGeom prst="rect">
            <a:avLst/>
          </a:prstGeom>
          <a:ln>
            <a:solidFill>
              <a:srgbClr val="3333FF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9C58189-CCD6-472D-6987-11DFA149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776" y="4479051"/>
            <a:ext cx="3460811" cy="2004451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36DBCCD6-DCB2-19A4-4EB9-73157180C8B8}"/>
              </a:ext>
            </a:extLst>
          </p:cNvPr>
          <p:cNvGrpSpPr/>
          <p:nvPr/>
        </p:nvGrpSpPr>
        <p:grpSpPr>
          <a:xfrm>
            <a:off x="5977588" y="4372110"/>
            <a:ext cx="6084872" cy="2111391"/>
            <a:chOff x="0" y="0"/>
            <a:chExt cx="10978216" cy="367048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9364910-61AE-1FB8-F6AB-9A8344C1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"/>
              <a:ext cx="3536912" cy="3670484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3122451-2F11-303B-91DA-345BAE37D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3148" y="0"/>
              <a:ext cx="3536912" cy="3670484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7AF6553-88E7-DFB6-8F41-FDD395DA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6296" y="0"/>
              <a:ext cx="3671920" cy="3670484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1F8639-50BC-E9BA-458F-C200B9BF150C}"/>
              </a:ext>
            </a:extLst>
          </p:cNvPr>
          <p:cNvSpPr txBox="1"/>
          <p:nvPr/>
        </p:nvSpPr>
        <p:spPr>
          <a:xfrm>
            <a:off x="1" y="961838"/>
            <a:ext cx="1104808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en-US" altLang="zh-TW" sz="2400" dirty="0"/>
              <a:t>2024</a:t>
            </a:r>
            <a:r>
              <a:rPr lang="zh-TW" altLang="en-US" sz="2400" dirty="0"/>
              <a:t>年對策持續進行，</a:t>
            </a:r>
            <a:r>
              <a:rPr lang="en-US" altLang="zh-TW" sz="2400" dirty="0"/>
              <a:t>2025</a:t>
            </a:r>
            <a:r>
              <a:rPr lang="zh-TW" altLang="en-US" sz="2400" dirty="0"/>
              <a:t>年追加新的評價測試：</a:t>
            </a:r>
            <a:endParaRPr lang="en-US" altLang="zh-TW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B89E640-7AE3-C4FD-D400-EA834E448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14" y="1454280"/>
            <a:ext cx="11782081" cy="2898685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BA23C827-3120-30E1-CCB2-FEC0F121A087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4576894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2025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年的評價測試計畫</a:t>
            </a:r>
          </a:p>
        </p:txBody>
      </p:sp>
    </p:spTree>
    <p:extLst>
      <p:ext uri="{BB962C8B-B14F-4D97-AF65-F5344CB8AC3E}">
        <p14:creationId xmlns:p14="http://schemas.microsoft.com/office/powerpoint/2010/main" val="114498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7C28A-3B94-2A1F-66A6-04FD74551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83C8AD-7165-C280-E0A1-03CBDBBE5300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415530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新方案導入</a:t>
            </a:r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_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藍色底棧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4406EBB-1302-FBEE-1FE7-E8ACC3C6F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66800"/>
            <a:ext cx="5486400" cy="24384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BC5E782A-2428-D237-2E1F-ECBFB6EF3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95400"/>
            <a:ext cx="190500" cy="266700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0354590E-6E36-BA25-6CEF-FB4EDAEA1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975050"/>
            <a:ext cx="5486400" cy="18288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07E85788-3C2E-0257-7259-336C3BB05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203650"/>
            <a:ext cx="190500" cy="266700"/>
          </a:xfrm>
          <a:prstGeom prst="rect">
            <a:avLst/>
          </a:prstGeom>
        </p:spPr>
      </p:pic>
      <p:pic>
        <p:nvPicPr>
          <p:cNvPr id="10" name="Image 6" descr="preencoded.png">
            <a:extLst>
              <a:ext uri="{FF2B5EF4-FFF2-40B4-BE49-F238E27FC236}">
                <a16:creationId xmlns:a16="http://schemas.microsoft.com/office/drawing/2014/main" id="{532D2685-215D-D212-E1C6-EF03B82D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660850"/>
            <a:ext cx="152400" cy="152400"/>
          </a:xfrm>
          <a:prstGeom prst="rect">
            <a:avLst/>
          </a:prstGeom>
        </p:spPr>
      </p:pic>
      <p:pic>
        <p:nvPicPr>
          <p:cNvPr id="11" name="Image 7" descr="preencoded.png">
            <a:extLst>
              <a:ext uri="{FF2B5EF4-FFF2-40B4-BE49-F238E27FC236}">
                <a16:creationId xmlns:a16="http://schemas.microsoft.com/office/drawing/2014/main" id="{813B4889-A9C0-27C7-390E-FBDA8BA20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003750"/>
            <a:ext cx="152400" cy="152400"/>
          </a:xfrm>
          <a:prstGeom prst="rect">
            <a:avLst/>
          </a:prstGeom>
        </p:spPr>
      </p:pic>
      <p:pic>
        <p:nvPicPr>
          <p:cNvPr id="12" name="Image 8" descr="preencoded.png">
            <a:extLst>
              <a:ext uri="{FF2B5EF4-FFF2-40B4-BE49-F238E27FC236}">
                <a16:creationId xmlns:a16="http://schemas.microsoft.com/office/drawing/2014/main" id="{23FEE7EC-6109-B500-5407-47EBCF0B6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346650"/>
            <a:ext cx="152400" cy="152400"/>
          </a:xfrm>
          <a:prstGeom prst="rect">
            <a:avLst/>
          </a:prstGeom>
        </p:spPr>
      </p:pic>
      <p:pic>
        <p:nvPicPr>
          <p:cNvPr id="13" name="Image 9" descr="preencoded.png">
            <a:extLst>
              <a:ext uri="{FF2B5EF4-FFF2-40B4-BE49-F238E27FC236}">
                <a16:creationId xmlns:a16="http://schemas.microsoft.com/office/drawing/2014/main" id="{D270DE7A-10D0-FAD0-FE08-560130E91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689550"/>
            <a:ext cx="152400" cy="152400"/>
          </a:xfrm>
          <a:prstGeom prst="rect">
            <a:avLst/>
          </a:prstGeom>
        </p:spPr>
      </p:pic>
      <p:pic>
        <p:nvPicPr>
          <p:cNvPr id="14" name="Image 10" descr="preencoded.png">
            <a:extLst>
              <a:ext uri="{FF2B5EF4-FFF2-40B4-BE49-F238E27FC236}">
                <a16:creationId xmlns:a16="http://schemas.microsoft.com/office/drawing/2014/main" id="{5C6A90DF-C7B1-D2C5-C4DA-DAEA5F95A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100" y="1257300"/>
            <a:ext cx="171450" cy="266700"/>
          </a:xfrm>
          <a:prstGeom prst="rect">
            <a:avLst/>
          </a:prstGeom>
        </p:spPr>
      </p:pic>
      <p:pic>
        <p:nvPicPr>
          <p:cNvPr id="15" name="Image 11" descr="preencoded.png">
            <a:extLst>
              <a:ext uri="{FF2B5EF4-FFF2-40B4-BE49-F238E27FC236}">
                <a16:creationId xmlns:a16="http://schemas.microsoft.com/office/drawing/2014/main" id="{80FCEFD5-DA0F-388E-ECC0-BD6C0C7B6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1638300"/>
            <a:ext cx="1066800" cy="342900"/>
          </a:xfrm>
          <a:prstGeom prst="rect">
            <a:avLst/>
          </a:prstGeom>
        </p:spPr>
      </p:pic>
      <p:pic>
        <p:nvPicPr>
          <p:cNvPr id="16" name="Image 12" descr="preencoded.png">
            <a:extLst>
              <a:ext uri="{FF2B5EF4-FFF2-40B4-BE49-F238E27FC236}">
                <a16:creationId xmlns:a16="http://schemas.microsoft.com/office/drawing/2014/main" id="{C929DA00-44F4-5D29-4C79-D27192D7F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00" y="1638300"/>
            <a:ext cx="1066800" cy="342900"/>
          </a:xfrm>
          <a:prstGeom prst="rect">
            <a:avLst/>
          </a:prstGeom>
        </p:spPr>
      </p:pic>
      <p:pic>
        <p:nvPicPr>
          <p:cNvPr id="19" name="Image 13" descr="preencoded.png">
            <a:extLst>
              <a:ext uri="{FF2B5EF4-FFF2-40B4-BE49-F238E27FC236}">
                <a16:creationId xmlns:a16="http://schemas.microsoft.com/office/drawing/2014/main" id="{D1784463-96E4-2BD9-1E41-D9454B72DB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4500" y="1257300"/>
            <a:ext cx="190500" cy="266700"/>
          </a:xfrm>
          <a:prstGeom prst="rect">
            <a:avLst/>
          </a:prstGeom>
        </p:spPr>
      </p:pic>
      <p:pic>
        <p:nvPicPr>
          <p:cNvPr id="24" name="Image 14" descr="preencoded.png">
            <a:extLst>
              <a:ext uri="{FF2B5EF4-FFF2-40B4-BE49-F238E27FC236}">
                <a16:creationId xmlns:a16="http://schemas.microsoft.com/office/drawing/2014/main" id="{6EB0A098-1E50-8B15-DC92-B4CB25E03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500" y="1638300"/>
            <a:ext cx="1066800" cy="342900"/>
          </a:xfrm>
          <a:prstGeom prst="rect">
            <a:avLst/>
          </a:prstGeom>
        </p:spPr>
      </p:pic>
      <p:pic>
        <p:nvPicPr>
          <p:cNvPr id="28" name="Image 15" descr="preencoded.png">
            <a:extLst>
              <a:ext uri="{FF2B5EF4-FFF2-40B4-BE49-F238E27FC236}">
                <a16:creationId xmlns:a16="http://schemas.microsoft.com/office/drawing/2014/main" id="{639A6D5F-6ADA-0EEB-9D87-6CEEA26404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3700" y="1638300"/>
            <a:ext cx="1066800" cy="342900"/>
          </a:xfrm>
          <a:prstGeom prst="rect">
            <a:avLst/>
          </a:prstGeom>
        </p:spPr>
      </p:pic>
      <p:pic>
        <p:nvPicPr>
          <p:cNvPr id="29" name="Image 16" descr="preencoded.png">
            <a:extLst>
              <a:ext uri="{FF2B5EF4-FFF2-40B4-BE49-F238E27FC236}">
                <a16:creationId xmlns:a16="http://schemas.microsoft.com/office/drawing/2014/main" id="{DBF9EF41-3A16-317A-4C6C-D31C49D4DA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3263801"/>
            <a:ext cx="238125" cy="266700"/>
          </a:xfrm>
          <a:prstGeom prst="rect">
            <a:avLst/>
          </a:prstGeom>
        </p:spPr>
      </p:pic>
      <p:pic>
        <p:nvPicPr>
          <p:cNvPr id="30" name="Image 17" descr="preencoded.png">
            <a:extLst>
              <a:ext uri="{FF2B5EF4-FFF2-40B4-BE49-F238E27FC236}">
                <a16:creationId xmlns:a16="http://schemas.microsoft.com/office/drawing/2014/main" id="{1B813491-B91A-D9AA-56EA-864B827D09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3644801"/>
            <a:ext cx="2476500" cy="342900"/>
          </a:xfrm>
          <a:prstGeom prst="rect">
            <a:avLst/>
          </a:prstGeom>
        </p:spPr>
      </p:pic>
      <p:pic>
        <p:nvPicPr>
          <p:cNvPr id="31" name="Image 18" descr="preencoded.png">
            <a:extLst>
              <a:ext uri="{FF2B5EF4-FFF2-40B4-BE49-F238E27FC236}">
                <a16:creationId xmlns:a16="http://schemas.microsoft.com/office/drawing/2014/main" id="{F673A093-0792-F338-DC81-CAF555B799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3644801"/>
            <a:ext cx="2476500" cy="342900"/>
          </a:xfrm>
          <a:prstGeom prst="rect">
            <a:avLst/>
          </a:prstGeom>
        </p:spPr>
      </p:pic>
      <p:pic>
        <p:nvPicPr>
          <p:cNvPr id="32" name="Image 19">
            <a:extLst>
              <a:ext uri="{FF2B5EF4-FFF2-40B4-BE49-F238E27FC236}">
                <a16:creationId xmlns:a16="http://schemas.microsoft.com/office/drawing/2014/main" id="{62ACE2DE-D80A-F925-643A-057B4CE0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4889450"/>
            <a:ext cx="5486400" cy="1168450"/>
          </a:xfrm>
          <a:prstGeom prst="rect">
            <a:avLst/>
          </a:prstGeom>
        </p:spPr>
      </p:pic>
      <p:pic>
        <p:nvPicPr>
          <p:cNvPr id="33" name="Image 20" descr="preencoded.png">
            <a:extLst>
              <a:ext uri="{FF2B5EF4-FFF2-40B4-BE49-F238E27FC236}">
                <a16:creationId xmlns:a16="http://schemas.microsoft.com/office/drawing/2014/main" id="{7959262B-26E9-59BD-1673-601627056D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5232350"/>
            <a:ext cx="330250" cy="457200"/>
          </a:xfrm>
          <a:prstGeom prst="rect">
            <a:avLst/>
          </a:prstGeom>
        </p:spPr>
      </p:pic>
      <p:pic>
        <p:nvPicPr>
          <p:cNvPr id="34" name="Image 21" descr="preencoded.png">
            <a:extLst>
              <a:ext uri="{FF2B5EF4-FFF2-40B4-BE49-F238E27FC236}">
                <a16:creationId xmlns:a16="http://schemas.microsoft.com/office/drawing/2014/main" id="{27B448FC-29F1-23E2-44EF-BBE9015565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08713" y="5327600"/>
            <a:ext cx="142875" cy="266700"/>
          </a:xfrm>
          <a:prstGeom prst="rect">
            <a:avLst/>
          </a:prstGeom>
        </p:spPr>
      </p:pic>
      <p:sp>
        <p:nvSpPr>
          <p:cNvPr id="35" name="Text 1">
            <a:extLst>
              <a:ext uri="{FF2B5EF4-FFF2-40B4-BE49-F238E27FC236}">
                <a16:creationId xmlns:a16="http://schemas.microsoft.com/office/drawing/2014/main" id="{303ADEB9-A484-1A00-872C-799A7FB72A55}"/>
              </a:ext>
            </a:extLst>
          </p:cNvPr>
          <p:cNvSpPr/>
          <p:nvPr/>
        </p:nvSpPr>
        <p:spPr>
          <a:xfrm>
            <a:off x="914400" y="129540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方案背景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5B93E67D-CFC7-577D-CE6D-D95B35A7B479}"/>
              </a:ext>
            </a:extLst>
          </p:cNvPr>
          <p:cNvSpPr/>
          <p:nvPr/>
        </p:nvSpPr>
        <p:spPr>
          <a:xfrm>
            <a:off x="609600" y="17145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為進一步改善薄板積層板裂問題，2025年導入了新的解決方案——「藍色底棧」。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961091CA-2496-9111-2683-65D5D6945A4B}"/>
              </a:ext>
            </a:extLst>
          </p:cNvPr>
          <p:cNvSpPr/>
          <p:nvPr/>
        </p:nvSpPr>
        <p:spPr>
          <a:xfrm>
            <a:off x="609600" y="22860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此新底棧的設計旨在提升緩衝性並降低摩擦力，以減少運輸過程中對薄板造成的損害。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CDADD8EF-F1D9-37F3-360E-90395602637F}"/>
              </a:ext>
            </a:extLst>
          </p:cNvPr>
          <p:cNvSpPr/>
          <p:nvPr/>
        </p:nvSpPr>
        <p:spPr>
          <a:xfrm>
            <a:off x="609600" y="28575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與傳統底棧相比，藍色底棧在材質和設計上存在顯著差異，這些差異正是其優勢所在。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8DB31773-6D79-8043-9E95-7487912467D8}"/>
              </a:ext>
            </a:extLst>
          </p:cNvPr>
          <p:cNvSpPr/>
          <p:nvPr/>
        </p:nvSpPr>
        <p:spPr>
          <a:xfrm>
            <a:off x="914400" y="42036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預期效益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FA8ED3AC-E84C-42C9-4AE2-34985B40325C}"/>
              </a:ext>
            </a:extLst>
          </p:cNvPr>
          <p:cNvSpPr/>
          <p:nvPr/>
        </p:nvSpPr>
        <p:spPr>
          <a:xfrm>
            <a:off x="838200" y="4622750"/>
            <a:ext cx="2743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降低運輸過程中薄板所承受的衝擊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28C1AC2F-1DBB-C718-CA21-FDE7F7C69699}"/>
              </a:ext>
            </a:extLst>
          </p:cNvPr>
          <p:cNvSpPr/>
          <p:nvPr/>
        </p:nvSpPr>
        <p:spPr>
          <a:xfrm>
            <a:off x="838200" y="496565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減少因震動而產生的微裂紋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ECB84E36-FF92-0746-82E1-346F7174B387}"/>
              </a:ext>
            </a:extLst>
          </p:cNvPr>
          <p:cNvSpPr/>
          <p:nvPr/>
        </p:nvSpPr>
        <p:spPr>
          <a:xfrm>
            <a:off x="838200" y="5308550"/>
            <a:ext cx="2560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降低薄板與底棧之間的摩擦損傷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F199B160-C5D5-6F89-AD3B-F7CFB1ABE9E7}"/>
              </a:ext>
            </a:extLst>
          </p:cNvPr>
          <p:cNvSpPr/>
          <p:nvPr/>
        </p:nvSpPr>
        <p:spPr>
          <a:xfrm>
            <a:off x="838200" y="5651450"/>
            <a:ext cx="3291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從根本上提升薄板在運輸過程中的安全性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AC35CF20-3BD8-D151-A060-EAB63B46115E}"/>
              </a:ext>
            </a:extLst>
          </p:cNvPr>
          <p:cNvSpPr/>
          <p:nvPr/>
        </p:nvSpPr>
        <p:spPr>
          <a:xfrm>
            <a:off x="6762750" y="12573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材質優化</a:t>
            </a:r>
            <a:endParaRPr lang="en-US" sz="13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5" name="Text 11">
            <a:extLst>
              <a:ext uri="{FF2B5EF4-FFF2-40B4-BE49-F238E27FC236}">
                <a16:creationId xmlns:a16="http://schemas.microsoft.com/office/drawing/2014/main" id="{87D0EA1A-2125-1953-4D21-01D547B3E7C5}"/>
              </a:ext>
            </a:extLst>
          </p:cNvPr>
          <p:cNvSpPr/>
          <p:nvPr/>
        </p:nvSpPr>
        <p:spPr>
          <a:xfrm>
            <a:off x="6499860" y="1714500"/>
            <a:ext cx="1097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傳統底棧</a:t>
            </a:r>
            <a:endParaRPr lang="en-US" sz="10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B7B378BA-19D6-2370-9DCB-F1345EA1B7CB}"/>
              </a:ext>
            </a:extLst>
          </p:cNvPr>
          <p:cNvSpPr/>
          <p:nvPr/>
        </p:nvSpPr>
        <p:spPr>
          <a:xfrm>
            <a:off x="7719060" y="1714500"/>
            <a:ext cx="1097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D4ED8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藍色底棧</a:t>
            </a:r>
            <a:endParaRPr lang="en-US" sz="10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6" name="Text 13">
            <a:extLst>
              <a:ext uri="{FF2B5EF4-FFF2-40B4-BE49-F238E27FC236}">
                <a16:creationId xmlns:a16="http://schemas.microsoft.com/office/drawing/2014/main" id="{73B72A39-FB59-4B71-12F9-86BA1C2B3581}"/>
              </a:ext>
            </a:extLst>
          </p:cNvPr>
          <p:cNvSpPr/>
          <p:nvPr/>
        </p:nvSpPr>
        <p:spPr>
          <a:xfrm>
            <a:off x="6515100" y="2133600"/>
            <a:ext cx="2286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藍色底棧採用了更具緩衝性能的材料，能夠有效吸收運輸過程中的震動和衝擊，減少薄板因震動而產生的微裂紋。</a:t>
            </a:r>
            <a:endParaRPr lang="en-US" sz="10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7" name="Text 14">
            <a:extLst>
              <a:ext uri="{FF2B5EF4-FFF2-40B4-BE49-F238E27FC236}">
                <a16:creationId xmlns:a16="http://schemas.microsoft.com/office/drawing/2014/main" id="{D1E975D9-4AA3-07D2-EF4A-CEF601027D13}"/>
              </a:ext>
            </a:extLst>
          </p:cNvPr>
          <p:cNvSpPr/>
          <p:nvPr/>
        </p:nvSpPr>
        <p:spPr>
          <a:xfrm>
            <a:off x="9601200" y="12573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表面處理</a:t>
            </a:r>
            <a:endParaRPr lang="en-US" sz="13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8" name="Text 15">
            <a:extLst>
              <a:ext uri="{FF2B5EF4-FFF2-40B4-BE49-F238E27FC236}">
                <a16:creationId xmlns:a16="http://schemas.microsoft.com/office/drawing/2014/main" id="{5FBCC96F-4779-924E-9DF3-67520078EB36}"/>
              </a:ext>
            </a:extLst>
          </p:cNvPr>
          <p:cNvSpPr/>
          <p:nvPr/>
        </p:nvSpPr>
        <p:spPr>
          <a:xfrm>
            <a:off x="9319260" y="1714500"/>
            <a:ext cx="1097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傳統底棧</a:t>
            </a:r>
            <a:endParaRPr lang="en-US" sz="10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9" name="Text 16">
            <a:extLst>
              <a:ext uri="{FF2B5EF4-FFF2-40B4-BE49-F238E27FC236}">
                <a16:creationId xmlns:a16="http://schemas.microsoft.com/office/drawing/2014/main" id="{B5D14F6A-5459-3956-8562-D3D27EE2E94C}"/>
              </a:ext>
            </a:extLst>
          </p:cNvPr>
          <p:cNvSpPr/>
          <p:nvPr/>
        </p:nvSpPr>
        <p:spPr>
          <a:xfrm>
            <a:off x="10538460" y="1714500"/>
            <a:ext cx="1097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D4ED8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藍色底棧</a:t>
            </a:r>
            <a:endParaRPr lang="en-US" sz="10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0" name="Text 17">
            <a:extLst>
              <a:ext uri="{FF2B5EF4-FFF2-40B4-BE49-F238E27FC236}">
                <a16:creationId xmlns:a16="http://schemas.microsoft.com/office/drawing/2014/main" id="{F351289B-DC21-1AFC-4DC1-31C490A08727}"/>
              </a:ext>
            </a:extLst>
          </p:cNvPr>
          <p:cNvSpPr/>
          <p:nvPr/>
        </p:nvSpPr>
        <p:spPr>
          <a:xfrm>
            <a:off x="9334500" y="2133600"/>
            <a:ext cx="2286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藍色底棧的表面經過特殊處理，降低了薄板與底棧之間的摩擦係數，避免薄板在晃動時因摩擦而受損。</a:t>
            </a:r>
            <a:endParaRPr lang="en-US" sz="10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1" name="Text 18">
            <a:extLst>
              <a:ext uri="{FF2B5EF4-FFF2-40B4-BE49-F238E27FC236}">
                <a16:creationId xmlns:a16="http://schemas.microsoft.com/office/drawing/2014/main" id="{629F58FD-67A1-9D08-D581-00F7CF2BD394}"/>
              </a:ext>
            </a:extLst>
          </p:cNvPr>
          <p:cNvSpPr/>
          <p:nvPr/>
        </p:nvSpPr>
        <p:spPr>
          <a:xfrm>
            <a:off x="6829425" y="3263801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結構設計</a:t>
            </a:r>
            <a:endParaRPr lang="en-US" sz="13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2" name="Text 19">
            <a:extLst>
              <a:ext uri="{FF2B5EF4-FFF2-40B4-BE49-F238E27FC236}">
                <a16:creationId xmlns:a16="http://schemas.microsoft.com/office/drawing/2014/main" id="{85B06798-982F-F505-CC14-B781B02E1AD6}"/>
              </a:ext>
            </a:extLst>
          </p:cNvPr>
          <p:cNvSpPr/>
          <p:nvPr/>
        </p:nvSpPr>
        <p:spPr>
          <a:xfrm>
            <a:off x="6591300" y="3721001"/>
            <a:ext cx="2324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傳統底棧</a:t>
            </a:r>
            <a:endParaRPr lang="en-US" sz="10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3" name="Text 20">
            <a:extLst>
              <a:ext uri="{FF2B5EF4-FFF2-40B4-BE49-F238E27FC236}">
                <a16:creationId xmlns:a16="http://schemas.microsoft.com/office/drawing/2014/main" id="{000A3DA4-733B-7809-9284-49FC792B58AD}"/>
              </a:ext>
            </a:extLst>
          </p:cNvPr>
          <p:cNvSpPr/>
          <p:nvPr/>
        </p:nvSpPr>
        <p:spPr>
          <a:xfrm>
            <a:off x="9220200" y="3721001"/>
            <a:ext cx="2324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D4ED8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藍色底棧</a:t>
            </a:r>
            <a:endParaRPr lang="en-US" sz="10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4" name="Text 21">
            <a:extLst>
              <a:ext uri="{FF2B5EF4-FFF2-40B4-BE49-F238E27FC236}">
                <a16:creationId xmlns:a16="http://schemas.microsoft.com/office/drawing/2014/main" id="{092C7E53-97E2-65DE-CF7A-C57171CE6EFC}"/>
              </a:ext>
            </a:extLst>
          </p:cNvPr>
          <p:cNvSpPr/>
          <p:nvPr/>
        </p:nvSpPr>
        <p:spPr>
          <a:xfrm>
            <a:off x="6515100" y="4140101"/>
            <a:ext cx="5105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相較於傳統底棧，藍色底棧在結構上進行了優化，例如增加支撐點或調整支撐面，以更均勻地分散薄板的壓力，進一步減少應力集中導致的破裂。</a:t>
            </a:r>
            <a:endParaRPr lang="en-US" sz="10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5" name="Text 22">
            <a:extLst>
              <a:ext uri="{FF2B5EF4-FFF2-40B4-BE49-F238E27FC236}">
                <a16:creationId xmlns:a16="http://schemas.microsoft.com/office/drawing/2014/main" id="{56E8A60A-4ECC-83D1-91F3-6E214EF1D136}"/>
              </a:ext>
            </a:extLst>
          </p:cNvPr>
          <p:cNvSpPr/>
          <p:nvPr/>
        </p:nvSpPr>
        <p:spPr>
          <a:xfrm>
            <a:off x="6997750" y="5079950"/>
            <a:ext cx="462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核心優勢</a:t>
            </a:r>
            <a:endParaRPr lang="en-US" sz="13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6" name="Text 23">
            <a:extLst>
              <a:ext uri="{FF2B5EF4-FFF2-40B4-BE49-F238E27FC236}">
                <a16:creationId xmlns:a16="http://schemas.microsoft.com/office/drawing/2014/main" id="{433DDCC9-49AE-3456-65FB-59D940232392}"/>
              </a:ext>
            </a:extLst>
          </p:cNvPr>
          <p:cNvSpPr/>
          <p:nvPr/>
        </p:nvSpPr>
        <p:spPr>
          <a:xfrm>
            <a:off x="6997750" y="5384750"/>
            <a:ext cx="4622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這些設計上的改進，預期能從根本上提升薄板在運輸過程中的安全性，降低積層板裂的發生率。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047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398E-2EAE-5A64-8748-104E4BBE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A4F8C-56D9-41D3-EEE7-75F072D418D5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3057247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新方案成效評估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BD1788D3-AEB2-B9DD-B615-E1712C7B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66800"/>
            <a:ext cx="5600700" cy="499110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912DAB16-6CCA-C1BF-3387-F68E2DBC8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95400"/>
            <a:ext cx="238125" cy="266700"/>
          </a:xfrm>
          <a:prstGeom prst="rect">
            <a:avLst/>
          </a:prstGeom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C5BE3BBE-ABA1-DA0E-2866-BD3D0037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324100"/>
            <a:ext cx="5105400" cy="1828800"/>
          </a:xfrm>
          <a:prstGeom prst="rect">
            <a:avLst/>
          </a:prstGeom>
        </p:spPr>
      </p:pic>
      <p:pic>
        <p:nvPicPr>
          <p:cNvPr id="17" name="Image 5">
            <a:extLst>
              <a:ext uri="{FF2B5EF4-FFF2-40B4-BE49-F238E27FC236}">
                <a16:creationId xmlns:a16="http://schemas.microsoft.com/office/drawing/2014/main" id="{9042E3E8-1CE1-EAD0-8FD1-75D11C2D3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305300"/>
            <a:ext cx="5143500" cy="1066800"/>
          </a:xfrm>
          <a:prstGeom prst="rect">
            <a:avLst/>
          </a:prstGeom>
        </p:spPr>
      </p:pic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71118B77-6CC8-6086-B522-87A7D2F20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4457700"/>
            <a:ext cx="152400" cy="152400"/>
          </a:xfrm>
          <a:prstGeom prst="rect">
            <a:avLst/>
          </a:prstGeom>
        </p:spPr>
      </p:pic>
      <p:pic>
        <p:nvPicPr>
          <p:cNvPr id="20" name="Image 7" descr="preencoded.png">
            <a:extLst>
              <a:ext uri="{FF2B5EF4-FFF2-40B4-BE49-F238E27FC236}">
                <a16:creationId xmlns:a16="http://schemas.microsoft.com/office/drawing/2014/main" id="{90AA7513-34D4-44B6-50D5-6920455EC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4762500"/>
            <a:ext cx="152400" cy="152400"/>
          </a:xfrm>
          <a:prstGeom prst="rect">
            <a:avLst/>
          </a:prstGeom>
        </p:spPr>
      </p:pic>
      <p:pic>
        <p:nvPicPr>
          <p:cNvPr id="21" name="Image 8" descr="preencoded.png">
            <a:extLst>
              <a:ext uri="{FF2B5EF4-FFF2-40B4-BE49-F238E27FC236}">
                <a16:creationId xmlns:a16="http://schemas.microsoft.com/office/drawing/2014/main" id="{48D19A12-F195-F995-D460-4873B462D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5067300"/>
            <a:ext cx="114300" cy="152400"/>
          </a:xfrm>
          <a:prstGeom prst="rect">
            <a:avLst/>
          </a:prstGeom>
        </p:spPr>
      </p:pic>
      <p:pic>
        <p:nvPicPr>
          <p:cNvPr id="22" name="Image 9">
            <a:extLst>
              <a:ext uri="{FF2B5EF4-FFF2-40B4-BE49-F238E27FC236}">
                <a16:creationId xmlns:a16="http://schemas.microsoft.com/office/drawing/2014/main" id="{03349619-5F23-5AF8-1CC1-B4500E822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066800"/>
            <a:ext cx="5600700" cy="4991100"/>
          </a:xfrm>
          <a:prstGeom prst="rect">
            <a:avLst/>
          </a:prstGeom>
        </p:spPr>
      </p:pic>
      <p:pic>
        <p:nvPicPr>
          <p:cNvPr id="23" name="Image 10" descr="preencoded.png">
            <a:extLst>
              <a:ext uri="{FF2B5EF4-FFF2-40B4-BE49-F238E27FC236}">
                <a16:creationId xmlns:a16="http://schemas.microsoft.com/office/drawing/2014/main" id="{02B828BF-A101-79A5-5812-0C60CF791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1295400"/>
            <a:ext cx="190500" cy="266700"/>
          </a:xfrm>
          <a:prstGeom prst="rect">
            <a:avLst/>
          </a:prstGeom>
        </p:spPr>
      </p:pic>
      <p:pic>
        <p:nvPicPr>
          <p:cNvPr id="25" name="Image 11">
            <a:extLst>
              <a:ext uri="{FF2B5EF4-FFF2-40B4-BE49-F238E27FC236}">
                <a16:creationId xmlns:a16="http://schemas.microsoft.com/office/drawing/2014/main" id="{0223707F-014E-1EC8-B5B1-0762D539F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2286000"/>
            <a:ext cx="5105400" cy="1828800"/>
          </a:xfrm>
          <a:prstGeom prst="rect">
            <a:avLst/>
          </a:prstGeom>
        </p:spPr>
      </p:pic>
      <p:pic>
        <p:nvPicPr>
          <p:cNvPr id="26" name="Image 12">
            <a:extLst>
              <a:ext uri="{FF2B5EF4-FFF2-40B4-BE49-F238E27FC236}">
                <a16:creationId xmlns:a16="http://schemas.microsoft.com/office/drawing/2014/main" id="{73A7F083-35B3-6978-C66B-A7996B629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4038600"/>
            <a:ext cx="5143500" cy="1790700"/>
          </a:xfrm>
          <a:prstGeom prst="rect">
            <a:avLst/>
          </a:prstGeom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E7E5D3E9-DF55-54D2-07BC-8C2C8829E936}"/>
              </a:ext>
            </a:extLst>
          </p:cNvPr>
          <p:cNvSpPr/>
          <p:nvPr/>
        </p:nvSpPr>
        <p:spPr>
          <a:xfrm>
            <a:off x="962025" y="129540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震動數據分析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3766DA69-CC5B-7947-E72D-F8DD7C381502}"/>
              </a:ext>
            </a:extLst>
          </p:cNvPr>
          <p:cNvSpPr/>
          <p:nvPr/>
        </p:nvSpPr>
        <p:spPr>
          <a:xfrm>
            <a:off x="609600" y="1714500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藍色底棧的導入在運輸震動方面展現了顯著的改善。根據G力趨勢圖分析，藍色底棧與通常底棧的震動對比如下：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4FACB81D-54E4-C280-9014-A0B2CEC5BC29}"/>
              </a:ext>
            </a:extLst>
          </p:cNvPr>
          <p:cNvSpPr/>
          <p:nvPr/>
        </p:nvSpPr>
        <p:spPr>
          <a:xfrm>
            <a:off x="952500" y="4419600"/>
            <a:ext cx="27233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藍色底棧震動G力範圍：</a:t>
            </a:r>
            <a:r>
              <a:rPr lang="en-US" sz="12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-0.3至0.6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4C202620-BCBB-6A6A-AEAA-FB9DA4D935E2}"/>
              </a:ext>
            </a:extLst>
          </p:cNvPr>
          <p:cNvSpPr/>
          <p:nvPr/>
        </p:nvSpPr>
        <p:spPr>
          <a:xfrm>
            <a:off x="952500" y="4724400"/>
            <a:ext cx="25708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通常底棧震動G力範圍：</a:t>
            </a:r>
            <a:r>
              <a:rPr lang="en-US" sz="12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-1.8至2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5BD08D97-4ECC-99D5-B28C-FB9666F4002A}"/>
              </a:ext>
            </a:extLst>
          </p:cNvPr>
          <p:cNvSpPr/>
          <p:nvPr/>
        </p:nvSpPr>
        <p:spPr>
          <a:xfrm>
            <a:off x="914400" y="5029200"/>
            <a:ext cx="18291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震動幅度顯著降低</a:t>
            </a:r>
            <a:r>
              <a:rPr lang="en-US" sz="1200" b="1" dirty="0">
                <a:solidFill>
                  <a:srgbClr val="15803D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83%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1" name="Text 6">
            <a:extLst>
              <a:ext uri="{FF2B5EF4-FFF2-40B4-BE49-F238E27FC236}">
                <a16:creationId xmlns:a16="http://schemas.microsoft.com/office/drawing/2014/main" id="{F55017F9-FD87-68E1-C3D3-0F9EF2C6D476}"/>
              </a:ext>
            </a:extLst>
          </p:cNvPr>
          <p:cNvSpPr/>
          <p:nvPr/>
        </p:nvSpPr>
        <p:spPr>
          <a:xfrm>
            <a:off x="6743700" y="129540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破裂率比較</a:t>
            </a:r>
            <a:endParaRPr lang="en-US" sz="15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2" name="Text 7">
            <a:extLst>
              <a:ext uri="{FF2B5EF4-FFF2-40B4-BE49-F238E27FC236}">
                <a16:creationId xmlns:a16="http://schemas.microsoft.com/office/drawing/2014/main" id="{D8C49161-33BD-1587-1D59-03C57F1B547D}"/>
              </a:ext>
            </a:extLst>
          </p:cNvPr>
          <p:cNvSpPr/>
          <p:nvPr/>
        </p:nvSpPr>
        <p:spPr>
          <a:xfrm>
            <a:off x="6438900" y="1714500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初步測試結果顯示，使用藍色底棧的薄板破裂率確實低於使用通常底棧的薄板。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3" name="Text 8">
            <a:extLst>
              <a:ext uri="{FF2B5EF4-FFF2-40B4-BE49-F238E27FC236}">
                <a16:creationId xmlns:a16="http://schemas.microsoft.com/office/drawing/2014/main" id="{E5C2974F-E7F7-12B6-DD7C-8D59B8B1A3EC}"/>
              </a:ext>
            </a:extLst>
          </p:cNvPr>
          <p:cNvSpPr/>
          <p:nvPr/>
        </p:nvSpPr>
        <p:spPr>
          <a:xfrm>
            <a:off x="6591300" y="4191000"/>
            <a:ext cx="483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icrosoft YaHei" pitchFamily="34" charset="-120"/>
              </a:rPr>
              <a:t>評估結論</a:t>
            </a:r>
            <a:endParaRPr lang="en-US" sz="135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4" name="Text 9">
            <a:extLst>
              <a:ext uri="{FF2B5EF4-FFF2-40B4-BE49-F238E27FC236}">
                <a16:creationId xmlns:a16="http://schemas.microsoft.com/office/drawing/2014/main" id="{3B0DE780-C100-57F0-BD99-5A4382772167}"/>
              </a:ext>
            </a:extLst>
          </p:cNvPr>
          <p:cNvSpPr/>
          <p:nvPr/>
        </p:nvSpPr>
        <p:spPr>
          <a:xfrm>
            <a:off x="6591300" y="45339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藍色底棧在震動測試中展現出顯著優於傳統底棧的防震效果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5" name="Text 10">
            <a:extLst>
              <a:ext uri="{FF2B5EF4-FFF2-40B4-BE49-F238E27FC236}">
                <a16:creationId xmlns:a16="http://schemas.microsoft.com/office/drawing/2014/main" id="{62480CF9-D995-CA39-A4B6-6C477A7AA11A}"/>
              </a:ext>
            </a:extLst>
          </p:cNvPr>
          <p:cNvSpPr/>
          <p:nvPr/>
        </p:nvSpPr>
        <p:spPr>
          <a:xfrm>
            <a:off x="6591300" y="48387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初步的破裂率比較也顯示其有助於降低積層板裂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7" name="Text 11">
            <a:extLst>
              <a:ext uri="{FF2B5EF4-FFF2-40B4-BE49-F238E27FC236}">
                <a16:creationId xmlns:a16="http://schemas.microsoft.com/office/drawing/2014/main" id="{D331A137-BE77-DD95-2986-887D3CC1AACF}"/>
              </a:ext>
            </a:extLst>
          </p:cNvPr>
          <p:cNvSpPr/>
          <p:nvPr/>
        </p:nvSpPr>
        <p:spPr>
          <a:xfrm>
            <a:off x="6591300" y="51435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目前的測試樣本數（N數）相對較低，結論仍有待進一步驗證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8" name="Text 12">
            <a:extLst>
              <a:ext uri="{FF2B5EF4-FFF2-40B4-BE49-F238E27FC236}">
                <a16:creationId xmlns:a16="http://schemas.microsoft.com/office/drawing/2014/main" id="{3D7AA93C-5736-CAEF-03B2-5695E3DCBA53}"/>
              </a:ext>
            </a:extLst>
          </p:cNvPr>
          <p:cNvSpPr/>
          <p:nvPr/>
        </p:nvSpPr>
        <p:spPr>
          <a:xfrm>
            <a:off x="6591300" y="54483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ew Ming" pitchFamily="34" charset="-120"/>
              </a:rPr>
              <a:t>後續將追加中量與大量的評價測試，以獲得更具統計學意義的結果</a:t>
            </a:r>
            <a:endParaRPr lang="en-US" sz="12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4200338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16-9_Ja_confidential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GC_PPT_16-9_Ja" id="{BBA31526-5BE1-4FE1-9053-D860168DCDBC}" vid="{4C0FC467-1C52-4787-A1DC-5BF02AA37FB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7" ma:contentTypeDescription="建立新的文件。" ma:contentTypeScope="" ma:versionID="7c9cefbe8c103c078099a1b8940119bc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9185bc1f28020357e0f445c1e074a0dc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407FD66B-169F-46E5-A04D-50C8BA2648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995C42-6669-4DDE-9C54-0776E14006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f40e22-4ae5-471f-aba9-697f7019d031"/>
    <ds:schemaRef ds:uri="efc91a35-95dc-44c3-b5f8-3a0d455939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5082C0-C735-4268-B4FA-0C26AB73B081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06f40e22-4ae5-471f-aba9-697f7019d031"/>
    <ds:schemaRef ds:uri="http://schemas.openxmlformats.org/package/2006/metadata/core-properties"/>
    <ds:schemaRef ds:uri="efc91a35-95dc-44c3-b5f8-3a0d455939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13587</TotalTime>
  <Words>842</Words>
  <Application>Microsoft Office PowerPoint</Application>
  <PresentationFormat>寬螢幕</PresentationFormat>
  <Paragraphs>247</Paragraphs>
  <Slides>12</Slides>
  <Notes>10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1" baseType="lpstr">
      <vt:lpstr>Gulim</vt:lpstr>
      <vt:lpstr>Meiryo UI</vt:lpstr>
      <vt:lpstr>MS Gothic</vt:lpstr>
      <vt:lpstr>微軟正黑體</vt:lpstr>
      <vt:lpstr>新細明體</vt:lpstr>
      <vt:lpstr>Arial</vt:lpstr>
      <vt:lpstr>Calibri</vt:lpstr>
      <vt:lpstr>Wingdings</vt:lpstr>
      <vt:lpstr>AGC_PPT_16-9_Ja_confidential</vt:lpstr>
      <vt:lpstr>PowerPoint 簡報</vt:lpstr>
      <vt:lpstr>概要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侯 家驊(hou chiahua)/ADT/經企・革新・PEGAS@s</dc:creator>
  <cp:lastModifiedBy>陳 俊碩(chen chunshuo)/ADT/雲林・製１・生產推進</cp:lastModifiedBy>
  <cp:revision>555</cp:revision>
  <dcterms:created xsi:type="dcterms:W3CDTF">2025-04-11T06:08:33Z</dcterms:created>
  <dcterms:modified xsi:type="dcterms:W3CDTF">2025-10-13T01:08:30Z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c66615-6eec-41b4-b3fe-3a9a5bc67cec_Enabled">
    <vt:lpwstr>true</vt:lpwstr>
  </property>
  <property fmtid="{D5CDD505-2E9C-101B-9397-08002B2CF9AE}" pid="3" name="MSIP_Label_5cc66615-6eec-41b4-b3fe-3a9a5bc67cec_SetDate">
    <vt:lpwstr>2025-04-11T06:09:07Z</vt:lpwstr>
  </property>
  <property fmtid="{D5CDD505-2E9C-101B-9397-08002B2CF9AE}" pid="4" name="MSIP_Label_5cc66615-6eec-41b4-b3fe-3a9a5bc67cec_Method">
    <vt:lpwstr>Privileged</vt:lpwstr>
  </property>
  <property fmtid="{D5CDD505-2E9C-101B-9397-08002B2CF9AE}" pid="5" name="MSIP_Label_5cc66615-6eec-41b4-b3fe-3a9a5bc67cec_Name">
    <vt:lpwstr>GCEP2 - Internal Use Only</vt:lpwstr>
  </property>
  <property fmtid="{D5CDD505-2E9C-101B-9397-08002B2CF9AE}" pid="6" name="MSIP_Label_5cc66615-6eec-41b4-b3fe-3a9a5bc67cec_SiteId">
    <vt:lpwstr>90c56ca2-d892-45ce-810d-6cf368facdb3</vt:lpwstr>
  </property>
  <property fmtid="{D5CDD505-2E9C-101B-9397-08002B2CF9AE}" pid="7" name="MSIP_Label_5cc66615-6eec-41b4-b3fe-3a9a5bc67cec_ActionId">
    <vt:lpwstr>424a24ed-6703-4869-a0f5-6dd6cb793af2</vt:lpwstr>
  </property>
  <property fmtid="{D5CDD505-2E9C-101B-9397-08002B2CF9AE}" pid="8" name="MSIP_Label_5cc66615-6eec-41b4-b3fe-3a9a5bc67cec_ContentBits">
    <vt:lpwstr>3</vt:lpwstr>
  </property>
  <property fmtid="{D5CDD505-2E9C-101B-9397-08002B2CF9AE}" pid="9" name="ClassificationContentMarkingFooterLocations">
    <vt:lpwstr>Office 佈景主題:8\1_Office 佈景主題:8\2_Office 佈景主題:9\AGC_PPT_16-9_Ja_confidential:31\第一PPT，www.1ppt.com:9</vt:lpwstr>
  </property>
  <property fmtid="{D5CDD505-2E9C-101B-9397-08002B2CF9AE}" pid="10" name="ClassificationContentMarkingFooterText">
    <vt:lpwstr> AGC Group Internal Use Only </vt:lpwstr>
  </property>
  <property fmtid="{D5CDD505-2E9C-101B-9397-08002B2CF9AE}" pid="11" name="ContentTypeId">
    <vt:lpwstr>0x010100B44FBDFE4CCACA4BA0E830CCF85F56BA</vt:lpwstr>
  </property>
  <property fmtid="{D5CDD505-2E9C-101B-9397-08002B2CF9AE}" pid="12" name="MediaServiceImageTags">
    <vt:lpwstr/>
  </property>
</Properties>
</file>